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Lst>
  <p:notesMasterIdLst>
    <p:notesMasterId r:id="rId16"/>
  </p:notesMasterIdLst>
  <p:handoutMasterIdLst>
    <p:handoutMasterId r:id="rId17"/>
  </p:handoutMasterIdLst>
  <p:sldIdLst>
    <p:sldId id="411" r:id="rId3"/>
    <p:sldId id="421" r:id="rId4"/>
    <p:sldId id="442" r:id="rId5"/>
    <p:sldId id="454" r:id="rId6"/>
    <p:sldId id="455" r:id="rId7"/>
    <p:sldId id="456" r:id="rId8"/>
    <p:sldId id="457" r:id="rId9"/>
    <p:sldId id="458" r:id="rId10"/>
    <p:sldId id="459" r:id="rId11"/>
    <p:sldId id="460" r:id="rId12"/>
    <p:sldId id="461" r:id="rId13"/>
    <p:sldId id="462" r:id="rId14"/>
    <p:sldId id="407" r:id="rId15"/>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ng-Feng Hsieh" initials="SH" lastIdx="1" clrIdx="0">
    <p:extLst>
      <p:ext uri="{19B8F6BF-5375-455C-9EA6-DF929625EA0E}">
        <p15:presenceInfo xmlns:p15="http://schemas.microsoft.com/office/powerpoint/2012/main" userId="e70fb1e5a994441e" providerId="Windows Live"/>
      </p:ext>
    </p:extLst>
  </p:cmAuthor>
  <p:cmAuthor id="2" name="Wu Chengzhang" initials="WC" lastIdx="3" clrIdx="1">
    <p:extLst>
      <p:ext uri="{19B8F6BF-5375-455C-9EA6-DF929625EA0E}">
        <p15:presenceInfo xmlns:p15="http://schemas.microsoft.com/office/powerpoint/2012/main" userId="0ba441be9881ed57" providerId="Windows Live"/>
      </p:ext>
    </p:extLst>
  </p:cmAuthor>
  <p:cmAuthor id="3" name="Richard Dull" initials="RD" lastIdx="2" clrIdx="2">
    <p:extLst>
      <p:ext uri="{19B8F6BF-5375-455C-9EA6-DF929625EA0E}">
        <p15:presenceInfo xmlns:p15="http://schemas.microsoft.com/office/powerpoint/2012/main" userId="6650e6bb682616d6" providerId="Windows Live"/>
      </p:ext>
    </p:extLst>
  </p:cmAuthor>
  <p:cmAuthor id="4" name="Richard Dull" initials="RD [2]" lastIdx="7" clrIdx="3">
    <p:extLst>
      <p:ext uri="{19B8F6BF-5375-455C-9EA6-DF929625EA0E}">
        <p15:presenceInfo xmlns:p15="http://schemas.microsoft.com/office/powerpoint/2012/main" userId="S-1-5-21-515967899-1957994488-854245398-3178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48C"/>
    <a:srgbClr val="FFFFFF"/>
    <a:srgbClr val="FB7582"/>
    <a:srgbClr val="D21D33"/>
    <a:srgbClr val="D31D34"/>
    <a:srgbClr val="FDFDFD"/>
    <a:srgbClr val="595959"/>
    <a:srgbClr val="E3E3E3"/>
    <a:srgbClr val="FF3B3B"/>
    <a:srgbClr val="CE0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70388" autoAdjust="0"/>
  </p:normalViewPr>
  <p:slideViewPr>
    <p:cSldViewPr snapToGrid="0">
      <p:cViewPr varScale="1">
        <p:scale>
          <a:sx n="96" d="100"/>
          <a:sy n="96" d="100"/>
        </p:scale>
        <p:origin x="2969" y="58"/>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 d="1"/>
        <a:sy n="1" d="1"/>
      </p:scale>
      <p:origin x="0" y="0"/>
    </p:cViewPr>
  </p:sorterViewPr>
  <p:notesViewPr>
    <p:cSldViewPr snapToGrid="0">
      <p:cViewPr varScale="1">
        <p:scale>
          <a:sx n="58" d="100"/>
          <a:sy n="58" d="100"/>
        </p:scale>
        <p:origin x="-1734" y="-90"/>
      </p:cViewPr>
      <p:guideLst>
        <p:guide orient="horz" pos="2910"/>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AUC!$B$1</c:f>
              <c:strCache>
                <c:ptCount val="1"/>
                <c:pt idx="0">
                  <c:v>VUL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AUC!$A$2:$A$7</c:f>
              <c:strCache>
                <c:ptCount val="6"/>
                <c:pt idx="0">
                  <c:v>Logistic Regression</c:v>
                </c:pt>
                <c:pt idx="1">
                  <c:v>Decision Tree</c:v>
                </c:pt>
                <c:pt idx="2">
                  <c:v>Random Forest</c:v>
                </c:pt>
                <c:pt idx="3">
                  <c:v>Multilayer Perceptron</c:v>
                </c:pt>
                <c:pt idx="4">
                  <c:v>SVM</c:v>
                </c:pt>
                <c:pt idx="5">
                  <c:v>Bayes Net</c:v>
                </c:pt>
              </c:strCache>
            </c:strRef>
          </c:cat>
          <c:val>
            <c:numRef>
              <c:f>AUC!$B$2:$B$7</c:f>
              <c:numCache>
                <c:formatCode>General</c:formatCode>
                <c:ptCount val="6"/>
                <c:pt idx="0">
                  <c:v>0.55900000000000005</c:v>
                </c:pt>
                <c:pt idx="1">
                  <c:v>0.68899999999999995</c:v>
                </c:pt>
                <c:pt idx="2">
                  <c:v>0.70499999999999996</c:v>
                </c:pt>
                <c:pt idx="3">
                  <c:v>0.58699999999999997</c:v>
                </c:pt>
                <c:pt idx="4">
                  <c:v>0.53400000000000003</c:v>
                </c:pt>
                <c:pt idx="5">
                  <c:v>0.69</c:v>
                </c:pt>
              </c:numCache>
            </c:numRef>
          </c:val>
          <c:smooth val="0"/>
          <c:extLst>
            <c:ext xmlns:c16="http://schemas.microsoft.com/office/drawing/2014/chart" uri="{C3380CC4-5D6E-409C-BE32-E72D297353CC}">
              <c16:uniqueId val="{00000000-5383-4623-BBEA-53635077C981}"/>
            </c:ext>
          </c:extLst>
        </c:ser>
        <c:ser>
          <c:idx val="1"/>
          <c:order val="1"/>
          <c:tx>
            <c:strRef>
              <c:f>AUC!$C$1</c:f>
              <c:strCache>
                <c:ptCount val="1"/>
                <c:pt idx="0">
                  <c:v>FP</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AUC!$A$2:$A$7</c:f>
              <c:strCache>
                <c:ptCount val="6"/>
                <c:pt idx="0">
                  <c:v>Logistic Regression</c:v>
                </c:pt>
                <c:pt idx="1">
                  <c:v>Decision Tree</c:v>
                </c:pt>
                <c:pt idx="2">
                  <c:v>Random Forest</c:v>
                </c:pt>
                <c:pt idx="3">
                  <c:v>Multilayer Perceptron</c:v>
                </c:pt>
                <c:pt idx="4">
                  <c:v>SVM</c:v>
                </c:pt>
                <c:pt idx="5">
                  <c:v>Bayes Net</c:v>
                </c:pt>
              </c:strCache>
            </c:strRef>
          </c:cat>
          <c:val>
            <c:numRef>
              <c:f>AUC!$C$2:$C$7</c:f>
              <c:numCache>
                <c:formatCode>General</c:formatCode>
                <c:ptCount val="6"/>
                <c:pt idx="0">
                  <c:v>0.627</c:v>
                </c:pt>
                <c:pt idx="1">
                  <c:v>0.67900000000000005</c:v>
                </c:pt>
                <c:pt idx="2">
                  <c:v>0.70499999999999996</c:v>
                </c:pt>
                <c:pt idx="3">
                  <c:v>0.57199999999999995</c:v>
                </c:pt>
                <c:pt idx="4">
                  <c:v>0.50700000000000001</c:v>
                </c:pt>
                <c:pt idx="5">
                  <c:v>0.71399999999999997</c:v>
                </c:pt>
              </c:numCache>
            </c:numRef>
          </c:val>
          <c:smooth val="0"/>
          <c:extLst>
            <c:ext xmlns:c16="http://schemas.microsoft.com/office/drawing/2014/chart" uri="{C3380CC4-5D6E-409C-BE32-E72D297353CC}">
              <c16:uniqueId val="{00000001-5383-4623-BBEA-53635077C981}"/>
            </c:ext>
          </c:extLst>
        </c:ser>
        <c:ser>
          <c:idx val="2"/>
          <c:order val="2"/>
          <c:tx>
            <c:strRef>
              <c:f>AUC!$D$1</c:f>
              <c:strCache>
                <c:ptCount val="1"/>
                <c:pt idx="0">
                  <c:v>FE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AUC!$A$2:$A$7</c:f>
              <c:strCache>
                <c:ptCount val="6"/>
                <c:pt idx="0">
                  <c:v>Logistic Regression</c:v>
                </c:pt>
                <c:pt idx="1">
                  <c:v>Decision Tree</c:v>
                </c:pt>
                <c:pt idx="2">
                  <c:v>Random Forest</c:v>
                </c:pt>
                <c:pt idx="3">
                  <c:v>Multilayer Perceptron</c:v>
                </c:pt>
                <c:pt idx="4">
                  <c:v>SVM</c:v>
                </c:pt>
                <c:pt idx="5">
                  <c:v>Bayes Net</c:v>
                </c:pt>
              </c:strCache>
            </c:strRef>
          </c:cat>
          <c:val>
            <c:numRef>
              <c:f>AUC!$D$2:$D$7</c:f>
              <c:numCache>
                <c:formatCode>General</c:formatCode>
                <c:ptCount val="6"/>
                <c:pt idx="0">
                  <c:v>0.43099999999999999</c:v>
                </c:pt>
                <c:pt idx="1">
                  <c:v>0.626</c:v>
                </c:pt>
                <c:pt idx="2">
                  <c:v>0.624</c:v>
                </c:pt>
                <c:pt idx="3">
                  <c:v>0.43099999999999999</c:v>
                </c:pt>
                <c:pt idx="4">
                  <c:v>0.504</c:v>
                </c:pt>
                <c:pt idx="5">
                  <c:v>0.66100000000000003</c:v>
                </c:pt>
              </c:numCache>
            </c:numRef>
          </c:val>
          <c:smooth val="0"/>
          <c:extLst>
            <c:ext xmlns:c16="http://schemas.microsoft.com/office/drawing/2014/chart" uri="{C3380CC4-5D6E-409C-BE32-E72D297353CC}">
              <c16:uniqueId val="{00000002-5383-4623-BBEA-53635077C981}"/>
            </c:ext>
          </c:extLst>
        </c:ser>
        <c:ser>
          <c:idx val="3"/>
          <c:order val="3"/>
          <c:tx>
            <c:strRef>
              <c:f>AUC!$E$1</c:f>
              <c:strCache>
                <c:ptCount val="1"/>
                <c:pt idx="0">
                  <c:v>PS </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AUC!$A$2:$A$7</c:f>
              <c:strCache>
                <c:ptCount val="6"/>
                <c:pt idx="0">
                  <c:v>Logistic Regression</c:v>
                </c:pt>
                <c:pt idx="1">
                  <c:v>Decision Tree</c:v>
                </c:pt>
                <c:pt idx="2">
                  <c:v>Random Forest</c:v>
                </c:pt>
                <c:pt idx="3">
                  <c:v>Multilayer Perceptron</c:v>
                </c:pt>
                <c:pt idx="4">
                  <c:v>SVM</c:v>
                </c:pt>
                <c:pt idx="5">
                  <c:v>Bayes Net</c:v>
                </c:pt>
              </c:strCache>
            </c:strRef>
          </c:cat>
          <c:val>
            <c:numRef>
              <c:f>AUC!$E$2:$E$7</c:f>
              <c:numCache>
                <c:formatCode>General</c:formatCode>
                <c:ptCount val="6"/>
                <c:pt idx="0">
                  <c:v>0.51800000000000002</c:v>
                </c:pt>
                <c:pt idx="1">
                  <c:v>0.64</c:v>
                </c:pt>
                <c:pt idx="2">
                  <c:v>0.64100000000000001</c:v>
                </c:pt>
                <c:pt idx="3">
                  <c:v>0.54500000000000004</c:v>
                </c:pt>
                <c:pt idx="4">
                  <c:v>0.50700000000000001</c:v>
                </c:pt>
                <c:pt idx="5">
                  <c:v>0.63300000000000001</c:v>
                </c:pt>
              </c:numCache>
            </c:numRef>
          </c:val>
          <c:smooth val="0"/>
          <c:extLst>
            <c:ext xmlns:c16="http://schemas.microsoft.com/office/drawing/2014/chart" uri="{C3380CC4-5D6E-409C-BE32-E72D297353CC}">
              <c16:uniqueId val="{00000003-5383-4623-BBEA-53635077C981}"/>
            </c:ext>
          </c:extLst>
        </c:ser>
        <c:ser>
          <c:idx val="4"/>
          <c:order val="4"/>
          <c:tx>
            <c:strRef>
              <c:f>AUC!$F$1</c:f>
              <c:strCache>
                <c:ptCount val="1"/>
                <c:pt idx="0">
                  <c:v>IPC</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AUC!$A$2:$A$7</c:f>
              <c:strCache>
                <c:ptCount val="6"/>
                <c:pt idx="0">
                  <c:v>Logistic Regression</c:v>
                </c:pt>
                <c:pt idx="1">
                  <c:v>Decision Tree</c:v>
                </c:pt>
                <c:pt idx="2">
                  <c:v>Random Forest</c:v>
                </c:pt>
                <c:pt idx="3">
                  <c:v>Multilayer Perceptron</c:v>
                </c:pt>
                <c:pt idx="4">
                  <c:v>SVM</c:v>
                </c:pt>
                <c:pt idx="5">
                  <c:v>Bayes Net</c:v>
                </c:pt>
              </c:strCache>
            </c:strRef>
          </c:cat>
          <c:val>
            <c:numRef>
              <c:f>AUC!$F$2:$F$7</c:f>
              <c:numCache>
                <c:formatCode>General</c:formatCode>
                <c:ptCount val="6"/>
                <c:pt idx="0">
                  <c:v>0.56299999999999994</c:v>
                </c:pt>
                <c:pt idx="1">
                  <c:v>0.59799999999999998</c:v>
                </c:pt>
                <c:pt idx="2">
                  <c:v>0.57399999999999995</c:v>
                </c:pt>
                <c:pt idx="3">
                  <c:v>0.61699999999999999</c:v>
                </c:pt>
                <c:pt idx="4">
                  <c:v>0.53300000000000003</c:v>
                </c:pt>
                <c:pt idx="5">
                  <c:v>0.61499999999999999</c:v>
                </c:pt>
              </c:numCache>
            </c:numRef>
          </c:val>
          <c:smooth val="0"/>
          <c:extLst>
            <c:ext xmlns:c16="http://schemas.microsoft.com/office/drawing/2014/chart" uri="{C3380CC4-5D6E-409C-BE32-E72D297353CC}">
              <c16:uniqueId val="{00000004-5383-4623-BBEA-53635077C981}"/>
            </c:ext>
          </c:extLst>
        </c:ser>
        <c:ser>
          <c:idx val="5"/>
          <c:order val="5"/>
          <c:tx>
            <c:strRef>
              <c:f>AUC!$G$1</c:f>
              <c:strCache>
                <c:ptCount val="1"/>
                <c:pt idx="0">
                  <c:v>ALL</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AUC!$A$2:$A$7</c:f>
              <c:strCache>
                <c:ptCount val="6"/>
                <c:pt idx="0">
                  <c:v>Logistic Regression</c:v>
                </c:pt>
                <c:pt idx="1">
                  <c:v>Decision Tree</c:v>
                </c:pt>
                <c:pt idx="2">
                  <c:v>Random Forest</c:v>
                </c:pt>
                <c:pt idx="3">
                  <c:v>Multilayer Perceptron</c:v>
                </c:pt>
                <c:pt idx="4">
                  <c:v>SVM</c:v>
                </c:pt>
                <c:pt idx="5">
                  <c:v>Bayes Net</c:v>
                </c:pt>
              </c:strCache>
            </c:strRef>
          </c:cat>
          <c:val>
            <c:numRef>
              <c:f>AUC!$G$2:$G$7</c:f>
              <c:numCache>
                <c:formatCode>General</c:formatCode>
                <c:ptCount val="6"/>
                <c:pt idx="0">
                  <c:v>0.61599999999999999</c:v>
                </c:pt>
                <c:pt idx="1">
                  <c:v>0.68799999999999994</c:v>
                </c:pt>
                <c:pt idx="2">
                  <c:v>0.73899999999999999</c:v>
                </c:pt>
                <c:pt idx="3">
                  <c:v>0.63</c:v>
                </c:pt>
                <c:pt idx="4">
                  <c:v>0.53500000000000003</c:v>
                </c:pt>
                <c:pt idx="5">
                  <c:v>0.72399999999999998</c:v>
                </c:pt>
              </c:numCache>
            </c:numRef>
          </c:val>
          <c:smooth val="0"/>
          <c:extLst>
            <c:ext xmlns:c16="http://schemas.microsoft.com/office/drawing/2014/chart" uri="{C3380CC4-5D6E-409C-BE32-E72D297353CC}">
              <c16:uniqueId val="{00000005-5383-4623-BBEA-53635077C981}"/>
            </c:ext>
          </c:extLst>
        </c:ser>
        <c:dLbls>
          <c:showLegendKey val="0"/>
          <c:showVal val="0"/>
          <c:showCatName val="0"/>
          <c:showSerName val="0"/>
          <c:showPercent val="0"/>
          <c:showBubbleSize val="0"/>
        </c:dLbls>
        <c:marker val="1"/>
        <c:smooth val="0"/>
        <c:axId val="441791344"/>
        <c:axId val="441793968"/>
      </c:lineChart>
      <c:catAx>
        <c:axId val="441791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41793968"/>
        <c:crosses val="autoZero"/>
        <c:auto val="1"/>
        <c:lblAlgn val="ctr"/>
        <c:lblOffset val="100"/>
        <c:noMultiLvlLbl val="0"/>
      </c:catAx>
      <c:valAx>
        <c:axId val="441793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41791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zero"/>
    <c:showDLblsOverMax val="0"/>
  </c:chart>
  <c:spPr>
    <a:noFill/>
    <a:ln>
      <a:noFill/>
    </a:ln>
    <a:effectLst/>
  </c:spPr>
  <c:txPr>
    <a:bodyPr/>
    <a:lstStyle/>
    <a:p>
      <a:pPr>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1"/>
          <c:order val="1"/>
          <c:tx>
            <c:strRef>
              <c:f>AUC!$A$2</c:f>
              <c:strCache>
                <c:ptCount val="1"/>
                <c:pt idx="0">
                  <c:v>Logistic Regression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AUC!$B$2:$I$2</c:f>
              <c:numCache>
                <c:formatCode>General</c:formatCode>
                <c:ptCount val="8"/>
                <c:pt idx="0">
                  <c:v>0.61599999999999999</c:v>
                </c:pt>
                <c:pt idx="1">
                  <c:v>0.61499999999999999</c:v>
                </c:pt>
                <c:pt idx="2">
                  <c:v>0.61399999999999999</c:v>
                </c:pt>
                <c:pt idx="3">
                  <c:v>0.61299999999999999</c:v>
                </c:pt>
                <c:pt idx="4">
                  <c:v>0.61299999999999999</c:v>
                </c:pt>
                <c:pt idx="5">
                  <c:v>0.61199999999999999</c:v>
                </c:pt>
                <c:pt idx="6">
                  <c:v>0.61199999999999999</c:v>
                </c:pt>
                <c:pt idx="7">
                  <c:v>0.61199999999999999</c:v>
                </c:pt>
              </c:numCache>
            </c:numRef>
          </c:val>
          <c:smooth val="0"/>
          <c:extLst>
            <c:ext xmlns:c16="http://schemas.microsoft.com/office/drawing/2014/chart" uri="{C3380CC4-5D6E-409C-BE32-E72D297353CC}">
              <c16:uniqueId val="{00000000-E8D4-4CB3-9338-556C1A5699EC}"/>
            </c:ext>
          </c:extLst>
        </c:ser>
        <c:ser>
          <c:idx val="2"/>
          <c:order val="2"/>
          <c:tx>
            <c:strRef>
              <c:f>AUC!$A$3</c:f>
              <c:strCache>
                <c:ptCount val="1"/>
                <c:pt idx="0">
                  <c:v>Decision Tree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val>
            <c:numRef>
              <c:f>AUC!$B$3:$I$3</c:f>
              <c:numCache>
                <c:formatCode>General</c:formatCode>
                <c:ptCount val="8"/>
                <c:pt idx="0">
                  <c:v>0.69699999999999995</c:v>
                </c:pt>
                <c:pt idx="1">
                  <c:v>0.70599999999999996</c:v>
                </c:pt>
                <c:pt idx="2">
                  <c:v>0.66500000000000004</c:v>
                </c:pt>
                <c:pt idx="3">
                  <c:v>0.621</c:v>
                </c:pt>
                <c:pt idx="4">
                  <c:v>0.5</c:v>
                </c:pt>
                <c:pt idx="5">
                  <c:v>0.5</c:v>
                </c:pt>
                <c:pt idx="6">
                  <c:v>0.5</c:v>
                </c:pt>
                <c:pt idx="7">
                  <c:v>0.5</c:v>
                </c:pt>
              </c:numCache>
            </c:numRef>
          </c:val>
          <c:smooth val="0"/>
          <c:extLst>
            <c:ext xmlns:c16="http://schemas.microsoft.com/office/drawing/2014/chart" uri="{C3380CC4-5D6E-409C-BE32-E72D297353CC}">
              <c16:uniqueId val="{00000001-E8D4-4CB3-9338-556C1A5699EC}"/>
            </c:ext>
          </c:extLst>
        </c:ser>
        <c:ser>
          <c:idx val="3"/>
          <c:order val="3"/>
          <c:tx>
            <c:strRef>
              <c:f>AUC!$A$4</c:f>
              <c:strCache>
                <c:ptCount val="1"/>
                <c:pt idx="0">
                  <c:v>Random Forest</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val>
            <c:numRef>
              <c:f>AUC!$B$4:$I$4</c:f>
              <c:numCache>
                <c:formatCode>General</c:formatCode>
                <c:ptCount val="8"/>
                <c:pt idx="0">
                  <c:v>0.73899999999999999</c:v>
                </c:pt>
                <c:pt idx="1">
                  <c:v>0.74199999999999999</c:v>
                </c:pt>
                <c:pt idx="2">
                  <c:v>0.745</c:v>
                </c:pt>
                <c:pt idx="3">
                  <c:v>0.747</c:v>
                </c:pt>
                <c:pt idx="4">
                  <c:v>0.74399999999999999</c:v>
                </c:pt>
                <c:pt idx="5">
                  <c:v>0.74299999999999999</c:v>
                </c:pt>
                <c:pt idx="6">
                  <c:v>0.74299999999999999</c:v>
                </c:pt>
                <c:pt idx="7">
                  <c:v>0.73499999999999999</c:v>
                </c:pt>
              </c:numCache>
            </c:numRef>
          </c:val>
          <c:smooth val="0"/>
          <c:extLst>
            <c:ext xmlns:c16="http://schemas.microsoft.com/office/drawing/2014/chart" uri="{C3380CC4-5D6E-409C-BE32-E72D297353CC}">
              <c16:uniqueId val="{00000002-E8D4-4CB3-9338-556C1A5699EC}"/>
            </c:ext>
          </c:extLst>
        </c:ser>
        <c:ser>
          <c:idx val="4"/>
          <c:order val="4"/>
          <c:tx>
            <c:strRef>
              <c:f>AUC!$A$5</c:f>
              <c:strCache>
                <c:ptCount val="1"/>
                <c:pt idx="0">
                  <c:v>Multilayer Perceptron</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val>
            <c:numRef>
              <c:f>AUC!$B$5:$I$5</c:f>
              <c:numCache>
                <c:formatCode>General</c:formatCode>
                <c:ptCount val="8"/>
                <c:pt idx="0">
                  <c:v>0.61699999999999999</c:v>
                </c:pt>
                <c:pt idx="1">
                  <c:v>0.60399999999999998</c:v>
                </c:pt>
                <c:pt idx="2">
                  <c:v>0.56299999999999994</c:v>
                </c:pt>
                <c:pt idx="3">
                  <c:v>0.54400000000000004</c:v>
                </c:pt>
                <c:pt idx="4">
                  <c:v>0.61099999999999999</c:v>
                </c:pt>
                <c:pt idx="5">
                  <c:v>0.60699999999999998</c:v>
                </c:pt>
                <c:pt idx="6">
                  <c:v>0.60299999999999998</c:v>
                </c:pt>
                <c:pt idx="7">
                  <c:v>0.57299999999999995</c:v>
                </c:pt>
              </c:numCache>
            </c:numRef>
          </c:val>
          <c:smooth val="0"/>
          <c:extLst>
            <c:ext xmlns:c16="http://schemas.microsoft.com/office/drawing/2014/chart" uri="{C3380CC4-5D6E-409C-BE32-E72D297353CC}">
              <c16:uniqueId val="{00000003-E8D4-4CB3-9338-556C1A5699EC}"/>
            </c:ext>
          </c:extLst>
        </c:ser>
        <c:ser>
          <c:idx val="5"/>
          <c:order val="5"/>
          <c:tx>
            <c:strRef>
              <c:f>AUC!$A$6</c:f>
              <c:strCache>
                <c:ptCount val="1"/>
                <c:pt idx="0">
                  <c:v>SVM</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val>
            <c:numRef>
              <c:f>AUC!$B$6:$I$6</c:f>
              <c:numCache>
                <c:formatCode>General</c:formatCode>
                <c:ptCount val="8"/>
                <c:pt idx="0">
                  <c:v>0.53500000000000003</c:v>
                </c:pt>
                <c:pt idx="1">
                  <c:v>0.53500000000000003</c:v>
                </c:pt>
                <c:pt idx="2">
                  <c:v>0.503</c:v>
                </c:pt>
                <c:pt idx="3">
                  <c:v>0.502</c:v>
                </c:pt>
                <c:pt idx="4">
                  <c:v>0.501</c:v>
                </c:pt>
                <c:pt idx="5">
                  <c:v>0.501</c:v>
                </c:pt>
                <c:pt idx="6">
                  <c:v>0.501</c:v>
                </c:pt>
                <c:pt idx="7">
                  <c:v>0.501</c:v>
                </c:pt>
              </c:numCache>
            </c:numRef>
          </c:val>
          <c:smooth val="0"/>
          <c:extLst>
            <c:ext xmlns:c16="http://schemas.microsoft.com/office/drawing/2014/chart" uri="{C3380CC4-5D6E-409C-BE32-E72D297353CC}">
              <c16:uniqueId val="{00000004-E8D4-4CB3-9338-556C1A5699EC}"/>
            </c:ext>
          </c:extLst>
        </c:ser>
        <c:ser>
          <c:idx val="6"/>
          <c:order val="6"/>
          <c:tx>
            <c:strRef>
              <c:f>AUC!$A$7</c:f>
              <c:strCache>
                <c:ptCount val="1"/>
                <c:pt idx="0">
                  <c:v>Bayes Net</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val>
            <c:numRef>
              <c:f>AUC!$B$7:$I$7</c:f>
              <c:numCache>
                <c:formatCode>General</c:formatCode>
                <c:ptCount val="8"/>
                <c:pt idx="0">
                  <c:v>0.72399999999999998</c:v>
                </c:pt>
                <c:pt idx="1">
                  <c:v>0.72399999999999998</c:v>
                </c:pt>
                <c:pt idx="2">
                  <c:v>0.72499999999999998</c:v>
                </c:pt>
                <c:pt idx="3">
                  <c:v>0.72199999999999998</c:v>
                </c:pt>
                <c:pt idx="4">
                  <c:v>0.68600000000000005</c:v>
                </c:pt>
                <c:pt idx="5">
                  <c:v>0.67100000000000004</c:v>
                </c:pt>
                <c:pt idx="6">
                  <c:v>0.66600000000000004</c:v>
                </c:pt>
                <c:pt idx="7">
                  <c:v>0.66600000000000004</c:v>
                </c:pt>
              </c:numCache>
            </c:numRef>
          </c:val>
          <c:smooth val="0"/>
          <c:extLst>
            <c:ext xmlns:c16="http://schemas.microsoft.com/office/drawing/2014/chart" uri="{C3380CC4-5D6E-409C-BE32-E72D297353CC}">
              <c16:uniqueId val="{00000005-E8D4-4CB3-9338-556C1A5699EC}"/>
            </c:ext>
          </c:extLst>
        </c:ser>
        <c:dLbls>
          <c:showLegendKey val="0"/>
          <c:showVal val="0"/>
          <c:showCatName val="0"/>
          <c:showSerName val="0"/>
          <c:showPercent val="0"/>
          <c:showBubbleSize val="0"/>
        </c:dLbls>
        <c:marker val="1"/>
        <c:smooth val="0"/>
        <c:axId val="427998672"/>
        <c:axId val="427972432"/>
        <c:extLst>
          <c:ext xmlns:c15="http://schemas.microsoft.com/office/drawing/2012/chart" uri="{02D57815-91ED-43cb-92C2-25804820EDAC}">
            <c15:filteredLineSeries>
              <c15:ser>
                <c:idx val="0"/>
                <c:order val="0"/>
                <c:tx>
                  <c:strRef>
                    <c:extLst>
                      <c:ext uri="{02D57815-91ED-43cb-92C2-25804820EDAC}">
                        <c15:formulaRef>
                          <c15:sqref>AUC!$A$1</c15:sqref>
                        </c15:formulaRef>
                      </c:ext>
                    </c:extLst>
                    <c:strCache>
                      <c:ptCount val="1"/>
                      <c:pt idx="0">
                        <c:v>Cost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extLst>
                      <c:ext uri="{02D57815-91ED-43cb-92C2-25804820EDAC}">
                        <c15:formulaRef>
                          <c15:sqref>AUC!$B$1:$I$1</c15:sqref>
                        </c15:formulaRef>
                      </c:ext>
                    </c:extLst>
                    <c:numCache>
                      <c:formatCode>General</c:formatCode>
                      <c:ptCount val="8"/>
                      <c:pt idx="0">
                        <c:v>1</c:v>
                      </c:pt>
                      <c:pt idx="1">
                        <c:v>2</c:v>
                      </c:pt>
                      <c:pt idx="2">
                        <c:v>3</c:v>
                      </c:pt>
                      <c:pt idx="3">
                        <c:v>5</c:v>
                      </c:pt>
                      <c:pt idx="4">
                        <c:v>10</c:v>
                      </c:pt>
                      <c:pt idx="5">
                        <c:v>15</c:v>
                      </c:pt>
                      <c:pt idx="6">
                        <c:v>20</c:v>
                      </c:pt>
                      <c:pt idx="7">
                        <c:v>25</c:v>
                      </c:pt>
                    </c:numCache>
                  </c:numRef>
                </c:val>
                <c:smooth val="0"/>
                <c:extLst>
                  <c:ext xmlns:c16="http://schemas.microsoft.com/office/drawing/2014/chart" uri="{C3380CC4-5D6E-409C-BE32-E72D297353CC}">
                    <c16:uniqueId val="{00000006-E8D4-4CB3-9338-556C1A5699EC}"/>
                  </c:ext>
                </c:extLst>
              </c15:ser>
            </c15:filteredLineSeries>
          </c:ext>
        </c:extLst>
      </c:lineChart>
      <c:catAx>
        <c:axId val="42799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27972432"/>
        <c:crosses val="autoZero"/>
        <c:auto val="1"/>
        <c:lblAlgn val="ctr"/>
        <c:lblOffset val="100"/>
        <c:noMultiLvlLbl val="0"/>
      </c:catAx>
      <c:valAx>
        <c:axId val="427972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27998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3013165" cy="461489"/>
          </a:xfrm>
          <a:prstGeom prst="rect">
            <a:avLst/>
          </a:prstGeom>
          <a:noFill/>
          <a:ln w="9525">
            <a:noFill/>
            <a:miter lim="800000"/>
            <a:headEnd/>
            <a:tailEnd/>
          </a:ln>
        </p:spPr>
        <p:txBody>
          <a:bodyPr vert="horz" wrap="square" lIns="91641" tIns="45820" rIns="91641" bIns="45820" numCol="1" anchor="t" anchorCtr="0" compatLnSpc="1">
            <a:prstTxWarp prst="textNoShape">
              <a:avLst/>
            </a:prstTxWarp>
          </a:bodyPr>
          <a:lstStyle>
            <a:lvl1pPr defTabSz="905954">
              <a:defRPr sz="1100">
                <a:latin typeface="Arial" charset="0"/>
              </a:defRPr>
            </a:lvl1pPr>
          </a:lstStyle>
          <a:p>
            <a:pPr>
              <a:defRPr/>
            </a:pPr>
            <a:endParaRPr lang="en-US" dirty="0"/>
          </a:p>
        </p:txBody>
      </p:sp>
      <p:sp>
        <p:nvSpPr>
          <p:cNvPr id="9219" name="Rectangle 3"/>
          <p:cNvSpPr>
            <a:spLocks noGrp="1" noChangeArrowheads="1"/>
          </p:cNvSpPr>
          <p:nvPr>
            <p:ph type="dt" sz="quarter" idx="1"/>
          </p:nvPr>
        </p:nvSpPr>
        <p:spPr bwMode="auto">
          <a:xfrm>
            <a:off x="3935340" y="0"/>
            <a:ext cx="3013165" cy="461489"/>
          </a:xfrm>
          <a:prstGeom prst="rect">
            <a:avLst/>
          </a:prstGeom>
          <a:noFill/>
          <a:ln w="9525">
            <a:noFill/>
            <a:miter lim="800000"/>
            <a:headEnd/>
            <a:tailEnd/>
          </a:ln>
        </p:spPr>
        <p:txBody>
          <a:bodyPr vert="horz" wrap="square" lIns="91641" tIns="45820" rIns="91641" bIns="45820" numCol="1" anchor="t" anchorCtr="0" compatLnSpc="1">
            <a:prstTxWarp prst="textNoShape">
              <a:avLst/>
            </a:prstTxWarp>
          </a:bodyPr>
          <a:lstStyle>
            <a:lvl1pPr algn="r" defTabSz="905954">
              <a:defRPr sz="1100">
                <a:latin typeface="Arial" charset="0"/>
              </a:defRPr>
            </a:lvl1pPr>
          </a:lstStyle>
          <a:p>
            <a:pPr>
              <a:defRPr/>
            </a:pPr>
            <a:endParaRPr lang="en-US" dirty="0"/>
          </a:p>
        </p:txBody>
      </p:sp>
      <p:sp>
        <p:nvSpPr>
          <p:cNvPr id="9220" name="Rectangle 4"/>
          <p:cNvSpPr>
            <a:spLocks noGrp="1" noChangeArrowheads="1"/>
          </p:cNvSpPr>
          <p:nvPr>
            <p:ph type="ftr" sz="quarter" idx="2"/>
          </p:nvPr>
        </p:nvSpPr>
        <p:spPr bwMode="auto">
          <a:xfrm>
            <a:off x="1" y="8771437"/>
            <a:ext cx="3013165" cy="463064"/>
          </a:xfrm>
          <a:prstGeom prst="rect">
            <a:avLst/>
          </a:prstGeom>
          <a:noFill/>
          <a:ln w="9525">
            <a:noFill/>
            <a:miter lim="800000"/>
            <a:headEnd/>
            <a:tailEnd/>
          </a:ln>
        </p:spPr>
        <p:txBody>
          <a:bodyPr vert="horz" wrap="square" lIns="91641" tIns="45820" rIns="91641" bIns="45820" numCol="1" anchor="b" anchorCtr="0" compatLnSpc="1">
            <a:prstTxWarp prst="textNoShape">
              <a:avLst/>
            </a:prstTxWarp>
          </a:bodyPr>
          <a:lstStyle>
            <a:lvl1pPr defTabSz="905954">
              <a:defRPr sz="1100">
                <a:latin typeface="Arial" charset="0"/>
              </a:defRPr>
            </a:lvl1pPr>
          </a:lstStyle>
          <a:p>
            <a:pPr>
              <a:defRPr/>
            </a:pPr>
            <a:endParaRPr lang="en-US" dirty="0"/>
          </a:p>
        </p:txBody>
      </p:sp>
      <p:sp>
        <p:nvSpPr>
          <p:cNvPr id="9221" name="Rectangle 5"/>
          <p:cNvSpPr>
            <a:spLocks noGrp="1" noChangeArrowheads="1"/>
          </p:cNvSpPr>
          <p:nvPr>
            <p:ph type="sldNum" sz="quarter" idx="3"/>
          </p:nvPr>
        </p:nvSpPr>
        <p:spPr bwMode="auto">
          <a:xfrm>
            <a:off x="3935340" y="8771437"/>
            <a:ext cx="3013165" cy="463064"/>
          </a:xfrm>
          <a:prstGeom prst="rect">
            <a:avLst/>
          </a:prstGeom>
          <a:noFill/>
          <a:ln w="9525">
            <a:noFill/>
            <a:miter lim="800000"/>
            <a:headEnd/>
            <a:tailEnd/>
          </a:ln>
        </p:spPr>
        <p:txBody>
          <a:bodyPr vert="horz" wrap="square" lIns="91641" tIns="45820" rIns="91641" bIns="45820" numCol="1" anchor="b" anchorCtr="0" compatLnSpc="1">
            <a:prstTxWarp prst="textNoShape">
              <a:avLst/>
            </a:prstTxWarp>
          </a:bodyPr>
          <a:lstStyle>
            <a:lvl1pPr algn="r" defTabSz="905954">
              <a:defRPr sz="1100">
                <a:latin typeface="Arial" charset="0"/>
              </a:defRPr>
            </a:lvl1pPr>
          </a:lstStyle>
          <a:p>
            <a:pPr>
              <a:defRPr/>
            </a:pPr>
            <a:fld id="{88F16C39-306E-4851-9810-C56286370326}" type="slidenum">
              <a:rPr lang="en-US"/>
              <a:pPr>
                <a:defRPr/>
              </a:pPr>
              <a:t>‹#›</a:t>
            </a:fld>
            <a:endParaRPr lang="en-US" dirty="0"/>
          </a:p>
        </p:txBody>
      </p:sp>
    </p:spTree>
    <p:extLst>
      <p:ext uri="{BB962C8B-B14F-4D97-AF65-F5344CB8AC3E}">
        <p14:creationId xmlns:p14="http://schemas.microsoft.com/office/powerpoint/2010/main" val="22757501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3013165" cy="461489"/>
          </a:xfrm>
          <a:prstGeom prst="rect">
            <a:avLst/>
          </a:prstGeom>
          <a:noFill/>
          <a:ln w="9525">
            <a:noFill/>
            <a:miter lim="800000"/>
            <a:headEnd/>
            <a:tailEnd/>
          </a:ln>
        </p:spPr>
        <p:txBody>
          <a:bodyPr vert="horz" wrap="square" lIns="91641" tIns="45820" rIns="91641" bIns="45820" numCol="1" anchor="t" anchorCtr="0" compatLnSpc="1">
            <a:prstTxWarp prst="textNoShape">
              <a:avLst/>
            </a:prstTxWarp>
          </a:bodyPr>
          <a:lstStyle>
            <a:lvl1pPr defTabSz="905954">
              <a:defRPr sz="11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35340" y="0"/>
            <a:ext cx="3013165" cy="461489"/>
          </a:xfrm>
          <a:prstGeom prst="rect">
            <a:avLst/>
          </a:prstGeom>
          <a:noFill/>
          <a:ln w="9525">
            <a:noFill/>
            <a:miter lim="800000"/>
            <a:headEnd/>
            <a:tailEnd/>
          </a:ln>
        </p:spPr>
        <p:txBody>
          <a:bodyPr vert="horz" wrap="square" lIns="91641" tIns="45820" rIns="91641" bIns="45820" numCol="1" anchor="t" anchorCtr="0" compatLnSpc="1">
            <a:prstTxWarp prst="textNoShape">
              <a:avLst/>
            </a:prstTxWarp>
          </a:bodyPr>
          <a:lstStyle>
            <a:lvl1pPr algn="r" defTabSz="905954">
              <a:defRPr sz="1100">
                <a:latin typeface="Arial" charset="0"/>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71575" y="693738"/>
            <a:ext cx="4616450" cy="34623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95950" y="4389657"/>
            <a:ext cx="5561317" cy="4153398"/>
          </a:xfrm>
          <a:prstGeom prst="rect">
            <a:avLst/>
          </a:prstGeom>
          <a:noFill/>
          <a:ln w="9525">
            <a:noFill/>
            <a:miter lim="800000"/>
            <a:headEnd/>
            <a:tailEnd/>
          </a:ln>
        </p:spPr>
        <p:txBody>
          <a:bodyPr vert="horz" wrap="square" lIns="91641" tIns="45820" rIns="91641" bIns="458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1" y="8771437"/>
            <a:ext cx="3013165" cy="463064"/>
          </a:xfrm>
          <a:prstGeom prst="rect">
            <a:avLst/>
          </a:prstGeom>
          <a:noFill/>
          <a:ln w="9525">
            <a:noFill/>
            <a:miter lim="800000"/>
            <a:headEnd/>
            <a:tailEnd/>
          </a:ln>
        </p:spPr>
        <p:txBody>
          <a:bodyPr vert="horz" wrap="square" lIns="91641" tIns="45820" rIns="91641" bIns="45820" numCol="1" anchor="b" anchorCtr="0" compatLnSpc="1">
            <a:prstTxWarp prst="textNoShape">
              <a:avLst/>
            </a:prstTxWarp>
          </a:bodyPr>
          <a:lstStyle>
            <a:lvl1pPr defTabSz="905954">
              <a:defRPr sz="11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35340" y="8771437"/>
            <a:ext cx="3013165" cy="463064"/>
          </a:xfrm>
          <a:prstGeom prst="rect">
            <a:avLst/>
          </a:prstGeom>
          <a:noFill/>
          <a:ln w="9525">
            <a:noFill/>
            <a:miter lim="800000"/>
            <a:headEnd/>
            <a:tailEnd/>
          </a:ln>
        </p:spPr>
        <p:txBody>
          <a:bodyPr vert="horz" wrap="square" lIns="91641" tIns="45820" rIns="91641" bIns="45820" numCol="1" anchor="b" anchorCtr="0" compatLnSpc="1">
            <a:prstTxWarp prst="textNoShape">
              <a:avLst/>
            </a:prstTxWarp>
          </a:bodyPr>
          <a:lstStyle>
            <a:lvl1pPr algn="r" defTabSz="905954">
              <a:defRPr sz="1100">
                <a:latin typeface="Arial" charset="0"/>
              </a:defRPr>
            </a:lvl1pPr>
          </a:lstStyle>
          <a:p>
            <a:pPr>
              <a:defRPr/>
            </a:pPr>
            <a:fld id="{848A2E77-562A-473A-8FAF-6D0789C05EAB}" type="slidenum">
              <a:rPr lang="en-US"/>
              <a:pPr>
                <a:defRPr/>
              </a:pPr>
              <a:t>‹#›</a:t>
            </a:fld>
            <a:endParaRPr lang="en-US" dirty="0"/>
          </a:p>
        </p:txBody>
      </p:sp>
    </p:spTree>
    <p:extLst>
      <p:ext uri="{BB962C8B-B14F-4D97-AF65-F5344CB8AC3E}">
        <p14:creationId xmlns:p14="http://schemas.microsoft.com/office/powerpoint/2010/main" val="427368227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ts val="60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48A2E77-562A-473A-8FAF-6D0789C05EAB}" type="slidenum">
              <a:rPr lang="en-US" smtClean="0"/>
              <a:pPr>
                <a:defRPr/>
              </a:pPr>
              <a:t>1</a:t>
            </a:fld>
            <a:endParaRPr lang="en-US" dirty="0"/>
          </a:p>
        </p:txBody>
      </p:sp>
    </p:spTree>
    <p:extLst>
      <p:ext uri="{BB962C8B-B14F-4D97-AF65-F5344CB8AC3E}">
        <p14:creationId xmlns:p14="http://schemas.microsoft.com/office/powerpoint/2010/main" val="921449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2043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31342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8037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48A2E77-562A-473A-8FAF-6D0789C05EAB}" type="slidenum">
              <a:rPr lang="en-US" smtClean="0"/>
              <a:pPr>
                <a:defRPr/>
              </a:pPr>
              <a:t>13</a:t>
            </a:fld>
            <a:endParaRPr lang="en-US" dirty="0"/>
          </a:p>
        </p:txBody>
      </p:sp>
    </p:spTree>
    <p:extLst>
      <p:ext uri="{BB962C8B-B14F-4D97-AF65-F5344CB8AC3E}">
        <p14:creationId xmlns:p14="http://schemas.microsoft.com/office/powerpoint/2010/main" val="3872855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48A2E77-562A-473A-8FAF-6D0789C05EAB}" type="slidenum">
              <a:rPr lang="en-US" smtClean="0"/>
              <a:pPr>
                <a:defRPr/>
              </a:pPr>
              <a:t>2</a:t>
            </a:fld>
            <a:endParaRPr lang="en-US" dirty="0"/>
          </a:p>
        </p:txBody>
      </p:sp>
    </p:spTree>
    <p:extLst>
      <p:ext uri="{BB962C8B-B14F-4D97-AF65-F5344CB8AC3E}">
        <p14:creationId xmlns:p14="http://schemas.microsoft.com/office/powerpoint/2010/main" val="267923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48A2E77-562A-473A-8FAF-6D0789C05EAB}" type="slidenum">
              <a:rPr lang="en-US" smtClean="0"/>
              <a:pPr>
                <a:defRPr/>
              </a:pPr>
              <a:t>3</a:t>
            </a:fld>
            <a:endParaRPr lang="en-US" dirty="0"/>
          </a:p>
        </p:txBody>
      </p:sp>
    </p:spTree>
    <p:extLst>
      <p:ext uri="{BB962C8B-B14F-4D97-AF65-F5344CB8AC3E}">
        <p14:creationId xmlns:p14="http://schemas.microsoft.com/office/powerpoint/2010/main" val="320757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692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4504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3659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119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0695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0629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ackgroundPPT2.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bg1"/>
                </a:solidFill>
              </a:defRPr>
            </a:lvl1pPr>
          </a:lstStyle>
          <a:p>
            <a:r>
              <a:rPr lang="en-US"/>
              <a:t>Click to edit Master title style</a:t>
            </a:r>
          </a:p>
        </p:txBody>
      </p:sp>
      <p:sp>
        <p:nvSpPr>
          <p:cNvPr id="4099" name="Rectangle 3"/>
          <p:cNvSpPr>
            <a:spLocks noGrp="1" noChangeArrowheads="1"/>
          </p:cNvSpPr>
          <p:nvPr>
            <p:ph type="subTitle" idx="1"/>
          </p:nvPr>
        </p:nvSpPr>
        <p:spPr>
          <a:xfrm>
            <a:off x="1371600" y="4227400"/>
            <a:ext cx="6400800" cy="2282582"/>
          </a:xfrm>
        </p:spPr>
        <p:txBody>
          <a:bodyPr/>
          <a:lstStyle>
            <a:lvl1pPr marL="0" indent="0" algn="ctr">
              <a:buFontTx/>
              <a:buNone/>
              <a:defRPr>
                <a:solidFill>
                  <a:schemeClr val="bg1"/>
                </a:solidFill>
              </a:defRPr>
            </a:lvl1pPr>
          </a:lstStyle>
          <a:p>
            <a:r>
              <a:rPr lang="en-US"/>
              <a:t>Click to edit Master subtitle style</a:t>
            </a: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C00000"/>
                </a:solidFill>
              </a:defRPr>
            </a:lvl1pPr>
          </a:lstStyle>
          <a:p>
            <a:r>
              <a:rPr lang="en-US" dirty="0"/>
              <a:t>Click to edit Master title style</a:t>
            </a:r>
          </a:p>
        </p:txBody>
      </p:sp>
      <p:sp>
        <p:nvSpPr>
          <p:cNvPr id="3" name="Picture Placeholder 2"/>
          <p:cNvSpPr>
            <a:spLocks noGrp="1"/>
          </p:cNvSpPr>
          <p:nvPr>
            <p:ph type="pic" idx="1"/>
          </p:nvPr>
        </p:nvSpPr>
        <p:spPr>
          <a:xfrm>
            <a:off x="1792288" y="1142999"/>
            <a:ext cx="5486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66788"/>
            <a:ext cx="2057400" cy="5245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66788"/>
            <a:ext cx="6019800" cy="5245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966788"/>
            <a:ext cx="7950200" cy="808037"/>
          </a:xfrm>
        </p:spPr>
        <p:txBody>
          <a:bodyPr/>
          <a:lstStyle/>
          <a:p>
            <a:r>
              <a:rPr lang="en-US"/>
              <a:t>Click to edit Master title style</a:t>
            </a:r>
          </a:p>
        </p:txBody>
      </p:sp>
      <p:sp>
        <p:nvSpPr>
          <p:cNvPr id="3" name="Content Placeholder 2"/>
          <p:cNvSpPr>
            <a:spLocks noGrp="1"/>
          </p:cNvSpPr>
          <p:nvPr>
            <p:ph idx="1"/>
          </p:nvPr>
        </p:nvSpPr>
        <p:spPr>
          <a:xfrm>
            <a:off x="736600" y="1790700"/>
            <a:ext cx="7950200"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810307D-5989-42AD-8553-C17381E10C54}" type="slidenum">
              <a:rPr lang="en-US"/>
              <a:pPr>
                <a:defRPr/>
              </a:pPr>
              <a:t>‹#›</a:t>
            </a:fld>
            <a:endParaRPr lang="en-US" dirty="0"/>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EE0E2D7-B0D2-491B-BD7F-69925A95EBFE}" type="slidenum">
              <a:rPr lang="en-US"/>
              <a:pPr>
                <a:defRPr/>
              </a:pPr>
              <a:t>‹#›</a:t>
            </a:fld>
            <a:endParaRPr lang="en-US" dirty="0"/>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F57B9A-0A27-48FB-B49F-B8CAF8717CE4}" type="slidenum">
              <a:rPr lang="en-US"/>
              <a:pPr>
                <a:defRPr/>
              </a:pPr>
              <a:t>‹#›</a:t>
            </a:fld>
            <a:endParaRPr lang="en-US" dirty="0"/>
          </a:p>
        </p:txBody>
      </p:sp>
    </p:spTree>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9F886F8-F8A3-4421-A155-5626620B9E08}" type="slidenum">
              <a:rPr lang="en-US"/>
              <a:pPr>
                <a:defRPr/>
              </a:pPr>
              <a:t>‹#›</a:t>
            </a:fld>
            <a:endParaRPr lang="en-US" dirty="0"/>
          </a:p>
        </p:txBody>
      </p:sp>
    </p:spTree>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CA6C6B5-0E8A-4805-BABC-A75FDD6A3AE8}" type="slidenum">
              <a:rPr lang="en-US"/>
              <a:pPr>
                <a:defRPr/>
              </a:pPr>
              <a:t>‹#›</a:t>
            </a:fld>
            <a:endParaRPr lang="en-US" dirty="0"/>
          </a:p>
        </p:txBody>
      </p:sp>
    </p:spTree>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1DF4E9B-7322-4179-9795-671FA697A592}" type="slidenum">
              <a:rPr lang="en-US"/>
              <a:pPr>
                <a:defRPr/>
              </a:pPr>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E2C58F0-53BB-4966-94E9-D310C506157C}" type="slidenum">
              <a:rPr lang="en-US"/>
              <a:pPr>
                <a:defRPr/>
              </a:pPr>
              <a:t>‹#›</a:t>
            </a:fld>
            <a:endParaRPr lang="en-US" dirty="0"/>
          </a:p>
        </p:txBody>
      </p:sp>
    </p:spTree>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01BEC3-1F8A-4EE4-873A-B11D27F62F7E}" type="slidenum">
              <a:rPr lang="en-US"/>
              <a:pPr>
                <a:defRPr/>
              </a:pPr>
              <a:t>‹#›</a:t>
            </a:fld>
            <a:endParaRPr lang="en-US" dirty="0"/>
          </a:p>
        </p:txBody>
      </p:sp>
    </p:spTree>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35BCFB-77E6-4B5B-90D3-98020877411F}" type="slidenum">
              <a:rPr lang="en-US"/>
              <a:pPr>
                <a:defRPr/>
              </a:pPr>
              <a:t>‹#›</a:t>
            </a:fld>
            <a:endParaRPr lang="en-US" dirty="0"/>
          </a:p>
        </p:txBody>
      </p:sp>
    </p:spTree>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47FB62-65CB-4DE9-BA28-042E3D5ABCE0}" type="slidenum">
              <a:rPr lang="en-US"/>
              <a:pPr>
                <a:defRPr/>
              </a:pPr>
              <a:t>‹#›</a:t>
            </a:fld>
            <a:endParaRPr lang="en-US" dirty="0"/>
          </a:p>
        </p:txBody>
      </p:sp>
    </p:spTree>
  </p:cSld>
  <p:clrMapOvr>
    <a:masterClrMapping/>
  </p:clrMapOvr>
  <p:transition spd="slow">
    <p:push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0553A95-A8AA-4423-993E-D77BA3D1AE56}" type="slidenum">
              <a:rPr lang="en-US"/>
              <a:pPr>
                <a:defRPr/>
              </a:pPr>
              <a:t>‹#›</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a:t>Click to edit Master title style</a:t>
            </a: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457200" y="1866900"/>
            <a:ext cx="4038600"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66900"/>
            <a:ext cx="4038600"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ransition Page">
    <p:spTree>
      <p:nvGrpSpPr>
        <p:cNvPr id="1" name=""/>
        <p:cNvGrpSpPr/>
        <p:nvPr/>
      </p:nvGrpSpPr>
      <p:grpSpPr>
        <a:xfrm>
          <a:off x="0" y="0"/>
          <a:ext cx="0" cy="0"/>
          <a:chOff x="0" y="0"/>
          <a:chExt cx="0" cy="0"/>
        </a:xfrm>
      </p:grpSpPr>
      <p:sp>
        <p:nvSpPr>
          <p:cNvPr id="2" name="Title 1"/>
          <p:cNvSpPr>
            <a:spLocks noGrp="1"/>
          </p:cNvSpPr>
          <p:nvPr>
            <p:ph type="title"/>
          </p:nvPr>
        </p:nvSpPr>
        <p:spPr>
          <a:xfrm>
            <a:off x="1589568" y="1339703"/>
            <a:ext cx="5964865" cy="4082902"/>
          </a:xfrm>
        </p:spPr>
        <p:txBody>
          <a:bodyPr/>
          <a:lstStyle>
            <a:lvl1pPr algn="ctr">
              <a:spcBef>
                <a:spcPts val="900"/>
              </a:spcBef>
              <a:defRPr sz="4400">
                <a:solidFill>
                  <a:srgbClr val="C00000"/>
                </a:solidFill>
                <a:latin typeface="Calibri" pitchFamily="34" charset="0"/>
              </a:defRPr>
            </a:lvl1pPr>
          </a:lstStyle>
          <a:p>
            <a:r>
              <a:rPr lang="en-US" dirty="0"/>
              <a:t>Click to edit Master title style</a:t>
            </a: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ransition Page">
    <p:spTree>
      <p:nvGrpSpPr>
        <p:cNvPr id="1" name=""/>
        <p:cNvGrpSpPr/>
        <p:nvPr/>
      </p:nvGrpSpPr>
      <p:grpSpPr>
        <a:xfrm>
          <a:off x="0" y="0"/>
          <a:ext cx="0" cy="0"/>
          <a:chOff x="0" y="0"/>
          <a:chExt cx="0" cy="0"/>
        </a:xfrm>
      </p:grpSpPr>
      <p:sp>
        <p:nvSpPr>
          <p:cNvPr id="2" name="Title 1"/>
          <p:cNvSpPr>
            <a:spLocks noGrp="1"/>
          </p:cNvSpPr>
          <p:nvPr>
            <p:ph type="title"/>
          </p:nvPr>
        </p:nvSpPr>
        <p:spPr>
          <a:xfrm>
            <a:off x="423082" y="2047165"/>
            <a:ext cx="4039736" cy="4326339"/>
          </a:xfrm>
        </p:spPr>
        <p:txBody>
          <a:bodyPr vert="vert" anchor="t"/>
          <a:lstStyle>
            <a:lvl1pPr algn="r">
              <a:spcBef>
                <a:spcPts val="900"/>
              </a:spcBef>
              <a:defRPr sz="4400">
                <a:solidFill>
                  <a:srgbClr val="C00000"/>
                </a:solidFill>
                <a:latin typeface="Calibri" pitchFamily="34" charset="0"/>
              </a:defRPr>
            </a:lvl1pPr>
          </a:lstStyle>
          <a:p>
            <a:r>
              <a:rPr lang="en-US" dirty="0"/>
              <a:t>Click to edit Master title style</a:t>
            </a: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7450"/>
            <a:ext cx="3008313" cy="1162050"/>
          </a:xfrm>
        </p:spPr>
        <p:txBody>
          <a:bodyPr anchor="b"/>
          <a:lstStyle>
            <a:lvl1pPr algn="l">
              <a:defRPr sz="2000"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3575050" y="1193800"/>
            <a:ext cx="5111750" cy="4932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362200"/>
            <a:ext cx="3008313" cy="3763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S:\Marketing Suite\Web graphics\Business_School_Banner980x101.jpg"/>
          <p:cNvPicPr>
            <a:picLocks noChangeAspect="1" noChangeArrowheads="1"/>
          </p:cNvPicPr>
          <p:nvPr userDrawn="1"/>
        </p:nvPicPr>
        <p:blipFill>
          <a:blip r:embed="rId15" cstate="print"/>
          <a:srcRect/>
          <a:stretch>
            <a:fillRect/>
          </a:stretch>
        </p:blipFill>
        <p:spPr bwMode="auto">
          <a:xfrm>
            <a:off x="0" y="0"/>
            <a:ext cx="9144000" cy="9620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736600" y="966788"/>
            <a:ext cx="7950200" cy="808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736600" y="1790700"/>
            <a:ext cx="79502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350" r:id="rId1"/>
    <p:sldLayoutId id="2147484327" r:id="rId2"/>
    <p:sldLayoutId id="2147484328" r:id="rId3"/>
    <p:sldLayoutId id="2147484329" r:id="rId4"/>
    <p:sldLayoutId id="2147484330" r:id="rId5"/>
    <p:sldLayoutId id="2147484331" r:id="rId6"/>
    <p:sldLayoutId id="2147484332" r:id="rId7"/>
    <p:sldLayoutId id="2147484333" r:id="rId8"/>
    <p:sldLayoutId id="2147484334" r:id="rId9"/>
    <p:sldLayoutId id="2147484335" r:id="rId10"/>
    <p:sldLayoutId id="2147484336" r:id="rId11"/>
    <p:sldLayoutId id="2147484337" r:id="rId12"/>
    <p:sldLayoutId id="2147484338" r:id="rId13"/>
  </p:sldLayoutIdLst>
  <p:transition spd="slow">
    <p:push dir="u"/>
  </p:transition>
  <p:hf hdr="0" ftr="0" dt="0"/>
  <p:txStyles>
    <p:titleStyle>
      <a:lvl1pPr algn="l" rtl="0" eaLnBrk="0" fontAlgn="base" hangingPunct="0">
        <a:spcBef>
          <a:spcPct val="0"/>
        </a:spcBef>
        <a:spcAft>
          <a:spcPct val="0"/>
        </a:spcAft>
        <a:defRPr sz="2400" b="1">
          <a:solidFill>
            <a:srgbClr val="C00000"/>
          </a:solidFill>
          <a:latin typeface="Arial" pitchFamily="34" charset="0"/>
          <a:ea typeface="+mj-ea"/>
          <a:cs typeface="Arial" pitchFamily="34" charset="0"/>
        </a:defRPr>
      </a:lvl1pPr>
      <a:lvl2pPr algn="l" rtl="0" eaLnBrk="0" fontAlgn="base" hangingPunct="0">
        <a:spcBef>
          <a:spcPct val="0"/>
        </a:spcBef>
        <a:spcAft>
          <a:spcPct val="0"/>
        </a:spcAft>
        <a:defRPr sz="2400" b="1">
          <a:solidFill>
            <a:srgbClr val="C00000"/>
          </a:solidFill>
          <a:latin typeface="Arial" charset="0"/>
          <a:cs typeface="Arial" charset="0"/>
        </a:defRPr>
      </a:lvl2pPr>
      <a:lvl3pPr algn="l" rtl="0" eaLnBrk="0" fontAlgn="base" hangingPunct="0">
        <a:spcBef>
          <a:spcPct val="0"/>
        </a:spcBef>
        <a:spcAft>
          <a:spcPct val="0"/>
        </a:spcAft>
        <a:defRPr sz="2400" b="1">
          <a:solidFill>
            <a:srgbClr val="C00000"/>
          </a:solidFill>
          <a:latin typeface="Arial" charset="0"/>
          <a:cs typeface="Arial" charset="0"/>
        </a:defRPr>
      </a:lvl3pPr>
      <a:lvl4pPr algn="l" rtl="0" eaLnBrk="0" fontAlgn="base" hangingPunct="0">
        <a:spcBef>
          <a:spcPct val="0"/>
        </a:spcBef>
        <a:spcAft>
          <a:spcPct val="0"/>
        </a:spcAft>
        <a:defRPr sz="2400" b="1">
          <a:solidFill>
            <a:srgbClr val="C00000"/>
          </a:solidFill>
          <a:latin typeface="Arial" charset="0"/>
          <a:cs typeface="Arial" charset="0"/>
        </a:defRPr>
      </a:lvl4pPr>
      <a:lvl5pPr algn="l" rtl="0" eaLnBrk="0" fontAlgn="base" hangingPunct="0">
        <a:spcBef>
          <a:spcPct val="0"/>
        </a:spcBef>
        <a:spcAft>
          <a:spcPct val="0"/>
        </a:spcAft>
        <a:defRPr sz="2400" b="1">
          <a:solidFill>
            <a:srgbClr val="C00000"/>
          </a:solidFill>
          <a:latin typeface="Arial" charset="0"/>
          <a:cs typeface="Arial" charset="0"/>
        </a:defRPr>
      </a:lvl5pPr>
      <a:lvl6pPr marL="457200" algn="l" rtl="0" fontAlgn="base">
        <a:spcBef>
          <a:spcPct val="0"/>
        </a:spcBef>
        <a:spcAft>
          <a:spcPct val="0"/>
        </a:spcAft>
        <a:defRPr sz="3000">
          <a:solidFill>
            <a:schemeClr val="tx2"/>
          </a:solidFill>
          <a:latin typeface="Verdana" pitchFamily="34" charset="0"/>
        </a:defRPr>
      </a:lvl6pPr>
      <a:lvl7pPr marL="914400" algn="l" rtl="0" fontAlgn="base">
        <a:spcBef>
          <a:spcPct val="0"/>
        </a:spcBef>
        <a:spcAft>
          <a:spcPct val="0"/>
        </a:spcAft>
        <a:defRPr sz="3000">
          <a:solidFill>
            <a:schemeClr val="tx2"/>
          </a:solidFill>
          <a:latin typeface="Verdana" pitchFamily="34" charset="0"/>
        </a:defRPr>
      </a:lvl7pPr>
      <a:lvl8pPr marL="1371600" algn="l" rtl="0" fontAlgn="base">
        <a:spcBef>
          <a:spcPct val="0"/>
        </a:spcBef>
        <a:spcAft>
          <a:spcPct val="0"/>
        </a:spcAft>
        <a:defRPr sz="3000">
          <a:solidFill>
            <a:schemeClr val="tx2"/>
          </a:solidFill>
          <a:latin typeface="Verdana" pitchFamily="34" charset="0"/>
        </a:defRPr>
      </a:lvl8pPr>
      <a:lvl9pPr marL="1828800" algn="l" rtl="0" fontAlgn="base">
        <a:spcBef>
          <a:spcPct val="0"/>
        </a:spcBef>
        <a:spcAft>
          <a:spcPct val="0"/>
        </a:spcAft>
        <a:defRPr sz="3000">
          <a:solidFill>
            <a:schemeClr val="tx2"/>
          </a:solidFill>
          <a:latin typeface="Verdana" pitchFamily="34" charset="0"/>
        </a:defRPr>
      </a:lvl9pPr>
    </p:titleStyle>
    <p:bodyStyle>
      <a:lvl1pPr marL="342900" indent="-342900" algn="l" rtl="0" eaLnBrk="0" fontAlgn="base" hangingPunct="0">
        <a:spcBef>
          <a:spcPts val="1200"/>
        </a:spcBef>
        <a:spcAft>
          <a:spcPct val="0"/>
        </a:spcAft>
        <a:buChar char="•"/>
        <a:defRPr sz="2200">
          <a:solidFill>
            <a:schemeClr val="tx1"/>
          </a:solidFill>
          <a:latin typeface="+mn-lt"/>
          <a:ea typeface="+mn-ea"/>
          <a:cs typeface="+mn-cs"/>
        </a:defRPr>
      </a:lvl1pPr>
      <a:lvl2pPr marL="742950" indent="-285750" algn="l" rtl="0" eaLnBrk="0" fontAlgn="base" hangingPunct="0">
        <a:spcBef>
          <a:spcPts val="1200"/>
        </a:spcBef>
        <a:spcAft>
          <a:spcPct val="0"/>
        </a:spcAft>
        <a:buChar char="–"/>
        <a:defRPr>
          <a:solidFill>
            <a:schemeClr val="tx1"/>
          </a:solidFill>
          <a:latin typeface="+mn-lt"/>
        </a:defRPr>
      </a:lvl2pPr>
      <a:lvl3pPr marL="1143000" indent="-228600" algn="l" rtl="0" eaLnBrk="0" fontAlgn="base" hangingPunct="0">
        <a:spcBef>
          <a:spcPts val="1200"/>
        </a:spcBef>
        <a:spcAft>
          <a:spcPct val="0"/>
        </a:spcAft>
        <a:buChar char="•"/>
        <a:defRPr>
          <a:solidFill>
            <a:schemeClr val="tx1"/>
          </a:solidFill>
          <a:latin typeface="+mn-lt"/>
        </a:defRPr>
      </a:lvl3pPr>
      <a:lvl4pPr marL="1600200" indent="-228600" algn="l" rtl="0" eaLnBrk="0" fontAlgn="base" hangingPunct="0">
        <a:spcBef>
          <a:spcPts val="1200"/>
        </a:spcBef>
        <a:spcAft>
          <a:spcPct val="0"/>
        </a:spcAft>
        <a:buChar char="–"/>
        <a:defRPr>
          <a:solidFill>
            <a:schemeClr val="tx1"/>
          </a:solidFill>
          <a:latin typeface="+mn-lt"/>
        </a:defRPr>
      </a:lvl4pPr>
      <a:lvl5pPr marL="2057400" indent="-228600" algn="l" rtl="0" eaLnBrk="0" fontAlgn="base" hangingPunct="0">
        <a:spcBef>
          <a:spcPts val="12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1A4424C0-162B-4828-B0D2-0CFCC8C6396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39" r:id="rId1"/>
    <p:sldLayoutId id="2147484340" r:id="rId2"/>
    <p:sldLayoutId id="2147484341" r:id="rId3"/>
    <p:sldLayoutId id="2147484342" r:id="rId4"/>
    <p:sldLayoutId id="2147484343" r:id="rId5"/>
    <p:sldLayoutId id="2147484344" r:id="rId6"/>
    <p:sldLayoutId id="2147484345" r:id="rId7"/>
    <p:sldLayoutId id="2147484346" r:id="rId8"/>
    <p:sldLayoutId id="2147484347" r:id="rId9"/>
    <p:sldLayoutId id="2147484348" r:id="rId10"/>
    <p:sldLayoutId id="2147484349" r:id="rId11"/>
  </p:sldLayoutIdLst>
  <p:transition spd="slow">
    <p:push dir="u"/>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chart" Target="../charts/chart2.xml"/><Relationship Id="rId5" Type="http://schemas.openxmlformats.org/officeDocument/2006/relationships/image" Target="../media/image5.emf"/><Relationship Id="rId4" Type="http://schemas.openxmlformats.org/officeDocument/2006/relationships/package" Target="../embeddings/Microsoft_Excel_Worksheet2.xls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ieeexplore.ieee.org/abstract/document/1388242"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9045" y="1667187"/>
            <a:ext cx="7905909" cy="1761813"/>
          </a:xfrm>
        </p:spPr>
        <p:txBody>
          <a:bodyPr/>
          <a:lstStyle/>
          <a:p>
            <a:pPr eaLnBrk="1" hangingPunct="1"/>
            <a:r>
              <a:rPr lang="en-US" sz="3600" dirty="0"/>
              <a:t>Using Supervised Learning Algorithms to Predict Discontinued Operations in Nonprofit Institutions</a:t>
            </a:r>
            <a:endParaRPr lang="en-US" sz="5400" dirty="0"/>
          </a:p>
        </p:txBody>
      </p:sp>
      <p:sp>
        <p:nvSpPr>
          <p:cNvPr id="7" name="Subtitle 3">
            <a:extLst>
              <a:ext uri="{FF2B5EF4-FFF2-40B4-BE49-F238E27FC236}">
                <a16:creationId xmlns:a16="http://schemas.microsoft.com/office/drawing/2014/main" id="{62C3327B-F6E8-4384-8685-A9D55181C0CF}"/>
              </a:ext>
            </a:extLst>
          </p:cNvPr>
          <p:cNvSpPr>
            <a:spLocks noGrp="1"/>
          </p:cNvSpPr>
          <p:nvPr>
            <p:ph type="subTitle" idx="1"/>
          </p:nvPr>
        </p:nvSpPr>
        <p:spPr>
          <a:xfrm>
            <a:off x="133684" y="3515257"/>
            <a:ext cx="8876632" cy="1761813"/>
          </a:xfrm>
        </p:spPr>
        <p:txBody>
          <a:bodyPr/>
          <a:lstStyle/>
          <a:p>
            <a:r>
              <a:rPr lang="en-US" sz="2800" b="1" dirty="0">
                <a:solidFill>
                  <a:srgbClr val="E3E3E3"/>
                </a:solidFill>
                <a:latin typeface="Lucida Grande"/>
                <a:ea typeface="Lucida Grande"/>
                <a:cs typeface="Lucida Grande"/>
              </a:rPr>
              <a:t>Chengzhang Wu, Rutgers Business School</a:t>
            </a:r>
          </a:p>
          <a:p>
            <a:r>
              <a:rPr lang="en-US" sz="2800" b="1" dirty="0">
                <a:solidFill>
                  <a:schemeClr val="tx2">
                    <a:lumMod val="65000"/>
                    <a:lumOff val="35000"/>
                  </a:schemeClr>
                </a:solidFill>
                <a:latin typeface="Lucida Grande"/>
                <a:ea typeface="Lucida Grande"/>
                <a:cs typeface="Lucida Grande"/>
              </a:rPr>
              <a:t>Richard Dull, West Virginia University</a:t>
            </a:r>
          </a:p>
        </p:txBody>
      </p:sp>
    </p:spTree>
    <p:extLst>
      <p:ext uri="{BB962C8B-B14F-4D97-AF65-F5344CB8AC3E}">
        <p14:creationId xmlns:p14="http://schemas.microsoft.com/office/powerpoint/2010/main" val="2433025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5203-87EC-4416-9F2F-B81DA95AFEA9}"/>
              </a:ext>
            </a:extLst>
          </p:cNvPr>
          <p:cNvSpPr>
            <a:spLocks noGrp="1"/>
          </p:cNvSpPr>
          <p:nvPr>
            <p:ph type="title"/>
          </p:nvPr>
        </p:nvSpPr>
        <p:spPr/>
        <p:txBody>
          <a:bodyPr/>
          <a:lstStyle/>
          <a:p>
            <a:r>
              <a:rPr lang="en-US" dirty="0"/>
              <a:t>Results</a:t>
            </a:r>
          </a:p>
        </p:txBody>
      </p:sp>
      <p:graphicFrame>
        <p:nvGraphicFramePr>
          <p:cNvPr id="13" name="Object 12">
            <a:extLst>
              <a:ext uri="{FF2B5EF4-FFF2-40B4-BE49-F238E27FC236}">
                <a16:creationId xmlns:a16="http://schemas.microsoft.com/office/drawing/2014/main" id="{30B88639-14EB-41C3-8B8E-27499020E748}"/>
              </a:ext>
            </a:extLst>
          </p:cNvPr>
          <p:cNvGraphicFramePr>
            <a:graphicFrameLocks noChangeAspect="1"/>
          </p:cNvGraphicFramePr>
          <p:nvPr/>
        </p:nvGraphicFramePr>
        <p:xfrm>
          <a:off x="736600" y="1545770"/>
          <a:ext cx="7878739" cy="1883229"/>
        </p:xfrm>
        <a:graphic>
          <a:graphicData uri="http://schemas.openxmlformats.org/presentationml/2006/ole">
            <mc:AlternateContent xmlns:mc="http://schemas.openxmlformats.org/markup-compatibility/2006">
              <mc:Choice xmlns:v="urn:schemas-microsoft-com:vml" Requires="v">
                <p:oleObj spid="_x0000_s1027" name="Worksheet" r:id="rId4" imgW="5314907" imgH="1342951" progId="Excel.Sheet.12">
                  <p:embed/>
                </p:oleObj>
              </mc:Choice>
              <mc:Fallback>
                <p:oleObj name="Worksheet" r:id="rId4" imgW="5314907" imgH="1342951" progId="Excel.Sheet.12">
                  <p:embed/>
                  <p:pic>
                    <p:nvPicPr>
                      <p:cNvPr id="13" name="Object 12">
                        <a:extLst>
                          <a:ext uri="{FF2B5EF4-FFF2-40B4-BE49-F238E27FC236}">
                            <a16:creationId xmlns:a16="http://schemas.microsoft.com/office/drawing/2014/main" id="{30B88639-14EB-41C3-8B8E-27499020E748}"/>
                          </a:ext>
                        </a:extLst>
                      </p:cNvPr>
                      <p:cNvPicPr/>
                      <p:nvPr/>
                    </p:nvPicPr>
                    <p:blipFill>
                      <a:blip r:embed="rId5"/>
                      <a:stretch>
                        <a:fillRect/>
                      </a:stretch>
                    </p:blipFill>
                    <p:spPr>
                      <a:xfrm>
                        <a:off x="736600" y="1545770"/>
                        <a:ext cx="7878739" cy="1883229"/>
                      </a:xfrm>
                      <a:prstGeom prst="rect">
                        <a:avLst/>
                      </a:prstGeom>
                    </p:spPr>
                  </p:pic>
                </p:oleObj>
              </mc:Fallback>
            </mc:AlternateContent>
          </a:graphicData>
        </a:graphic>
      </p:graphicFrame>
      <p:graphicFrame>
        <p:nvGraphicFramePr>
          <p:cNvPr id="21" name="Content Placeholder 20">
            <a:extLst>
              <a:ext uri="{FF2B5EF4-FFF2-40B4-BE49-F238E27FC236}">
                <a16:creationId xmlns:a16="http://schemas.microsoft.com/office/drawing/2014/main" id="{D83F2CBE-4962-4F0D-A915-7DEB348D3CC9}"/>
              </a:ext>
            </a:extLst>
          </p:cNvPr>
          <p:cNvGraphicFramePr>
            <a:graphicFrameLocks noGrp="1"/>
          </p:cNvGraphicFramePr>
          <p:nvPr>
            <p:ph idx="1"/>
          </p:nvPr>
        </p:nvGraphicFramePr>
        <p:xfrm>
          <a:off x="736600" y="3594892"/>
          <a:ext cx="8037285" cy="297656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51815313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F81DD-9BF5-462A-B339-F5564AFE54B7}"/>
              </a:ext>
            </a:extLst>
          </p:cNvPr>
          <p:cNvSpPr>
            <a:spLocks noGrp="1"/>
          </p:cNvSpPr>
          <p:nvPr>
            <p:ph type="title"/>
          </p:nvPr>
        </p:nvSpPr>
        <p:spPr/>
        <p:txBody>
          <a:bodyPr/>
          <a:lstStyle/>
          <a:p>
            <a:r>
              <a:rPr lang="en-US" altLang="zh-CN" dirty="0"/>
              <a:t>Results with cost-sensitive algorithm</a:t>
            </a:r>
            <a:endParaRPr lang="en-US" dirty="0"/>
          </a:p>
        </p:txBody>
      </p:sp>
      <p:graphicFrame>
        <p:nvGraphicFramePr>
          <p:cNvPr id="5" name="Object 4">
            <a:extLst>
              <a:ext uri="{FF2B5EF4-FFF2-40B4-BE49-F238E27FC236}">
                <a16:creationId xmlns:a16="http://schemas.microsoft.com/office/drawing/2014/main" id="{1331C3F2-BC40-4F6E-8DF3-0E32B7EFC879}"/>
              </a:ext>
            </a:extLst>
          </p:cNvPr>
          <p:cNvGraphicFramePr>
            <a:graphicFrameLocks noChangeAspect="1"/>
          </p:cNvGraphicFramePr>
          <p:nvPr/>
        </p:nvGraphicFramePr>
        <p:xfrm>
          <a:off x="736600" y="1790700"/>
          <a:ext cx="7950200" cy="1743356"/>
        </p:xfrm>
        <a:graphic>
          <a:graphicData uri="http://schemas.openxmlformats.org/presentationml/2006/ole">
            <mc:AlternateContent xmlns:mc="http://schemas.openxmlformats.org/markup-compatibility/2006">
              <mc:Choice xmlns:v="urn:schemas-microsoft-com:vml" Requires="v">
                <p:oleObj spid="_x0000_s2051" name="Worksheet" r:id="rId4" imgW="6124410" imgH="1342951" progId="Excel.Sheet.12">
                  <p:embed/>
                </p:oleObj>
              </mc:Choice>
              <mc:Fallback>
                <p:oleObj name="Worksheet" r:id="rId4" imgW="6124410" imgH="1342951" progId="Excel.Sheet.12">
                  <p:embed/>
                  <p:pic>
                    <p:nvPicPr>
                      <p:cNvPr id="5" name="Object 4">
                        <a:extLst>
                          <a:ext uri="{FF2B5EF4-FFF2-40B4-BE49-F238E27FC236}">
                            <a16:creationId xmlns:a16="http://schemas.microsoft.com/office/drawing/2014/main" id="{1331C3F2-BC40-4F6E-8DF3-0E32B7EFC879}"/>
                          </a:ext>
                        </a:extLst>
                      </p:cNvPr>
                      <p:cNvPicPr/>
                      <p:nvPr/>
                    </p:nvPicPr>
                    <p:blipFill>
                      <a:blip r:embed="rId5"/>
                      <a:stretch>
                        <a:fillRect/>
                      </a:stretch>
                    </p:blipFill>
                    <p:spPr>
                      <a:xfrm>
                        <a:off x="736600" y="1790700"/>
                        <a:ext cx="7950200" cy="1743356"/>
                      </a:xfrm>
                      <a:prstGeom prst="rect">
                        <a:avLst/>
                      </a:prstGeom>
                    </p:spPr>
                  </p:pic>
                </p:oleObj>
              </mc:Fallback>
            </mc:AlternateContent>
          </a:graphicData>
        </a:graphic>
      </p:graphicFrame>
      <p:graphicFrame>
        <p:nvGraphicFramePr>
          <p:cNvPr id="7" name="Content Placeholder 6">
            <a:extLst>
              <a:ext uri="{FF2B5EF4-FFF2-40B4-BE49-F238E27FC236}">
                <a16:creationId xmlns:a16="http://schemas.microsoft.com/office/drawing/2014/main" id="{C2D17F16-B9C0-4E2E-B8E7-7FED544A9C20}"/>
              </a:ext>
            </a:extLst>
          </p:cNvPr>
          <p:cNvGraphicFramePr>
            <a:graphicFrameLocks noGrp="1"/>
          </p:cNvGraphicFramePr>
          <p:nvPr>
            <p:ph idx="1"/>
          </p:nvPr>
        </p:nvGraphicFramePr>
        <p:xfrm>
          <a:off x="736600" y="3549930"/>
          <a:ext cx="7950200" cy="316655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537540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EF269-A109-4F75-B78F-344A32137E5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BFEBC69-C8EB-41CA-BAF4-6854F20D0A5F}"/>
              </a:ext>
            </a:extLst>
          </p:cNvPr>
          <p:cNvSpPr>
            <a:spLocks noGrp="1"/>
          </p:cNvSpPr>
          <p:nvPr>
            <p:ph idx="1"/>
          </p:nvPr>
        </p:nvSpPr>
        <p:spPr/>
        <p:txBody>
          <a:bodyPr/>
          <a:lstStyle/>
          <a:p>
            <a:r>
              <a:rPr lang="en-US" altLang="zh-CN" dirty="0"/>
              <a:t>Random Forest performs much better among all the ML algorithms compared in this research.</a:t>
            </a:r>
          </a:p>
          <a:p>
            <a:r>
              <a:rPr lang="en-US" altLang="zh-CN" dirty="0"/>
              <a:t>20 predictors working together yields the better results.</a:t>
            </a:r>
          </a:p>
          <a:p>
            <a:r>
              <a:rPr lang="en-US" altLang="zh-CN" dirty="0"/>
              <a:t>The application of cost-sensitive algorithm does not improve the performance of Machine learning model significantly.</a:t>
            </a:r>
          </a:p>
          <a:p>
            <a:endParaRPr lang="en-US" dirty="0"/>
          </a:p>
        </p:txBody>
      </p:sp>
    </p:spTree>
    <p:extLst>
      <p:ext uri="{BB962C8B-B14F-4D97-AF65-F5344CB8AC3E}">
        <p14:creationId xmlns:p14="http://schemas.microsoft.com/office/powerpoint/2010/main" val="401671843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EC4E27-2736-4CBE-AC23-59A9622B37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336" y="964314"/>
            <a:ext cx="8686800" cy="5553075"/>
          </a:xfrm>
          <a:prstGeom prst="rect">
            <a:avLst/>
          </a:prstGeom>
        </p:spPr>
      </p:pic>
    </p:spTree>
    <p:extLst>
      <p:ext uri="{BB962C8B-B14F-4D97-AF65-F5344CB8AC3E}">
        <p14:creationId xmlns:p14="http://schemas.microsoft.com/office/powerpoint/2010/main" val="372008503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D6C6D-56BC-417B-8AE8-5FDB7580B5FF}"/>
              </a:ext>
            </a:extLst>
          </p:cNvPr>
          <p:cNvSpPr>
            <a:spLocks noGrp="1"/>
          </p:cNvSpPr>
          <p:nvPr>
            <p:ph type="title"/>
          </p:nvPr>
        </p:nvSpPr>
        <p:spPr/>
        <p:txBody>
          <a:bodyPr/>
          <a:lstStyle/>
          <a:p>
            <a:r>
              <a:rPr lang="en-US" dirty="0"/>
              <a:t>Background and Introduction</a:t>
            </a:r>
          </a:p>
        </p:txBody>
      </p:sp>
      <p:sp>
        <p:nvSpPr>
          <p:cNvPr id="3" name="Content Placeholder 2">
            <a:extLst>
              <a:ext uri="{FF2B5EF4-FFF2-40B4-BE49-F238E27FC236}">
                <a16:creationId xmlns:a16="http://schemas.microsoft.com/office/drawing/2014/main" id="{29587D31-9689-4BAB-A355-21E45F6F59B0}"/>
              </a:ext>
            </a:extLst>
          </p:cNvPr>
          <p:cNvSpPr>
            <a:spLocks noGrp="1"/>
          </p:cNvSpPr>
          <p:nvPr>
            <p:ph idx="1"/>
          </p:nvPr>
        </p:nvSpPr>
        <p:spPr/>
        <p:txBody>
          <a:bodyPr/>
          <a:lstStyle/>
          <a:p>
            <a:pPr marL="0" indent="0">
              <a:buNone/>
            </a:pPr>
            <a:r>
              <a:rPr lang="en-US" dirty="0"/>
              <a:t>IRS Form 990 provides various detailed financial and non-financial information about certain non-profit organizations in the United States. For these organizations, this form must be filed annually with Internal Revenue Service. Line 31 on IRS Form 990 asks “Did the organization liquidate, terminate, or dissolve and cease operations?” during the year. If so, additional information must be provided.</a:t>
            </a:r>
          </a:p>
        </p:txBody>
      </p:sp>
    </p:spTree>
    <p:extLst>
      <p:ext uri="{BB962C8B-B14F-4D97-AF65-F5344CB8AC3E}">
        <p14:creationId xmlns:p14="http://schemas.microsoft.com/office/powerpoint/2010/main" val="325145855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298FE-5CBC-4C44-A2B4-F62AC505AF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CF6BCC-4CD5-4108-A66B-42370D8BCEBA}"/>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DC054E92-90BD-45C5-BE0C-77736F5FAFC2}"/>
              </a:ext>
            </a:extLst>
          </p:cNvPr>
          <p:cNvPicPr>
            <a:picLocks noChangeAspect="1"/>
          </p:cNvPicPr>
          <p:nvPr/>
        </p:nvPicPr>
        <p:blipFill>
          <a:blip r:embed="rId3"/>
          <a:stretch>
            <a:fillRect/>
          </a:stretch>
        </p:blipFill>
        <p:spPr>
          <a:xfrm>
            <a:off x="0" y="973662"/>
            <a:ext cx="9144000" cy="5373125"/>
          </a:xfrm>
          <a:prstGeom prst="rect">
            <a:avLst/>
          </a:prstGeom>
        </p:spPr>
      </p:pic>
    </p:spTree>
    <p:extLst>
      <p:ext uri="{BB962C8B-B14F-4D97-AF65-F5344CB8AC3E}">
        <p14:creationId xmlns:p14="http://schemas.microsoft.com/office/powerpoint/2010/main" val="109666714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292D-A0CA-4DEA-8044-9DDB72A43162}"/>
              </a:ext>
            </a:extLst>
          </p:cNvPr>
          <p:cNvSpPr>
            <a:spLocks noGrp="1"/>
          </p:cNvSpPr>
          <p:nvPr>
            <p:ph type="title"/>
          </p:nvPr>
        </p:nvSpPr>
        <p:spPr/>
        <p:txBody>
          <a:bodyPr/>
          <a:lstStyle/>
          <a:p>
            <a:r>
              <a:rPr lang="en-US" altLang="zh-CN" dirty="0"/>
              <a:t>Predicting</a:t>
            </a:r>
            <a:r>
              <a:rPr lang="en-US" dirty="0"/>
              <a:t> Factors</a:t>
            </a:r>
          </a:p>
        </p:txBody>
      </p:sp>
      <p:sp>
        <p:nvSpPr>
          <p:cNvPr id="3" name="Content Placeholder 2">
            <a:extLst>
              <a:ext uri="{FF2B5EF4-FFF2-40B4-BE49-F238E27FC236}">
                <a16:creationId xmlns:a16="http://schemas.microsoft.com/office/drawing/2014/main" id="{88BAFEF9-7C7D-48DD-9592-58FB0672FC30}"/>
              </a:ext>
            </a:extLst>
          </p:cNvPr>
          <p:cNvSpPr>
            <a:spLocks noGrp="1"/>
          </p:cNvSpPr>
          <p:nvPr>
            <p:ph idx="1"/>
          </p:nvPr>
        </p:nvSpPr>
        <p:spPr/>
        <p:txBody>
          <a:bodyPr/>
          <a:lstStyle/>
          <a:p>
            <a:r>
              <a:rPr lang="en-US" sz="2400" dirty="0"/>
              <a:t>Tuckman and Chang (1991) used four financial ratios to define a non-profit organization as </a:t>
            </a:r>
            <a:r>
              <a:rPr lang="zh-CN" altLang="en-US" sz="2400" dirty="0"/>
              <a:t>“</a:t>
            </a:r>
            <a:r>
              <a:rPr lang="en-US" sz="2400" dirty="0"/>
              <a:t>severely at risk</a:t>
            </a:r>
            <a:r>
              <a:rPr lang="zh-CN" altLang="en-US" sz="2400" dirty="0"/>
              <a:t>”</a:t>
            </a:r>
            <a:r>
              <a:rPr lang="en-US" sz="2400" dirty="0"/>
              <a:t> of becoming financially vulnerable. </a:t>
            </a:r>
          </a:p>
          <a:p>
            <a:r>
              <a:rPr lang="en-US" sz="2400" dirty="0"/>
              <a:t>Four additional sets of financial factors are derived from Ritchie and </a:t>
            </a:r>
            <a:r>
              <a:rPr lang="en-US" sz="2400" dirty="0" err="1"/>
              <a:t>Kolodinsky</a:t>
            </a:r>
            <a:r>
              <a:rPr lang="zh-CN" altLang="en-US" sz="2400" dirty="0"/>
              <a:t> </a:t>
            </a:r>
            <a:r>
              <a:rPr lang="en-US" altLang="zh-CN" sz="2400" dirty="0"/>
              <a:t>(</a:t>
            </a:r>
            <a:r>
              <a:rPr lang="en-US" sz="2400" dirty="0"/>
              <a:t>2003)</a:t>
            </a:r>
          </a:p>
          <a:p>
            <a:endParaRPr lang="en-US" sz="2400" dirty="0"/>
          </a:p>
          <a:p>
            <a:endParaRPr lang="en-US" sz="2400" b="1" dirty="0">
              <a:solidFill>
                <a:srgbClr val="C00000"/>
              </a:solidFill>
              <a:latin typeface="Arial" pitchFamily="34" charset="0"/>
              <a:ea typeface="+mj-ea"/>
              <a:cs typeface="Arial" pitchFamily="34" charset="0"/>
            </a:endParaRPr>
          </a:p>
        </p:txBody>
      </p:sp>
    </p:spTree>
    <p:extLst>
      <p:ext uri="{BB962C8B-B14F-4D97-AF65-F5344CB8AC3E}">
        <p14:creationId xmlns:p14="http://schemas.microsoft.com/office/powerpoint/2010/main" val="246700722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C9DA6-2601-411F-A2AD-6F50C80FF5DA}"/>
              </a:ext>
            </a:extLst>
          </p:cNvPr>
          <p:cNvSpPr>
            <a:spLocks noGrp="1"/>
          </p:cNvSpPr>
          <p:nvPr>
            <p:ph type="title"/>
          </p:nvPr>
        </p:nvSpPr>
        <p:spPr/>
        <p:txBody>
          <a:bodyPr/>
          <a:lstStyle/>
          <a:p>
            <a:r>
              <a:rPr lang="en-US" dirty="0"/>
              <a:t>Predicting Factors</a:t>
            </a:r>
          </a:p>
        </p:txBody>
      </p:sp>
      <p:sp>
        <p:nvSpPr>
          <p:cNvPr id="3" name="Content Placeholder 2">
            <a:extLst>
              <a:ext uri="{FF2B5EF4-FFF2-40B4-BE49-F238E27FC236}">
                <a16:creationId xmlns:a16="http://schemas.microsoft.com/office/drawing/2014/main" id="{87F22749-8247-4084-A56B-B35486A91B0D}"/>
              </a:ext>
            </a:extLst>
          </p:cNvPr>
          <p:cNvSpPr>
            <a:spLocks noGrp="1"/>
          </p:cNvSpPr>
          <p:nvPr>
            <p:ph idx="1"/>
          </p:nvPr>
        </p:nvSpPr>
        <p:spPr/>
        <p:txBody>
          <a:bodyPr/>
          <a:lstStyle/>
          <a:p>
            <a:r>
              <a:rPr lang="en-US" dirty="0"/>
              <a:t>Financial Vulnerability x 4</a:t>
            </a:r>
          </a:p>
          <a:p>
            <a:r>
              <a:rPr lang="en-US" dirty="0"/>
              <a:t>Fiscal Performance x 6</a:t>
            </a:r>
          </a:p>
          <a:p>
            <a:r>
              <a:rPr lang="en-US" dirty="0"/>
              <a:t>Fundraising Efficiency x 2</a:t>
            </a:r>
          </a:p>
          <a:p>
            <a:r>
              <a:rPr lang="en-US" dirty="0"/>
              <a:t>Public Support x 4</a:t>
            </a:r>
          </a:p>
          <a:p>
            <a:r>
              <a:rPr lang="en-US" dirty="0"/>
              <a:t>Investment Performance and Concentration x 4</a:t>
            </a:r>
          </a:p>
          <a:p>
            <a:endParaRPr lang="en-US" dirty="0"/>
          </a:p>
        </p:txBody>
      </p:sp>
    </p:spTree>
    <p:extLst>
      <p:ext uri="{BB962C8B-B14F-4D97-AF65-F5344CB8AC3E}">
        <p14:creationId xmlns:p14="http://schemas.microsoft.com/office/powerpoint/2010/main" val="248562194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42701-7049-4DBC-BF76-F7F720611E7A}"/>
              </a:ext>
            </a:extLst>
          </p:cNvPr>
          <p:cNvSpPr>
            <a:spLocks noGrp="1"/>
          </p:cNvSpPr>
          <p:nvPr>
            <p:ph type="title"/>
          </p:nvPr>
        </p:nvSpPr>
        <p:spPr/>
        <p:txBody>
          <a:bodyPr/>
          <a:lstStyle/>
          <a:p>
            <a:r>
              <a:rPr lang="en-US" altLang="zh-CN" dirty="0"/>
              <a:t>Research Questions</a:t>
            </a:r>
            <a:endParaRPr lang="en-US" dirty="0"/>
          </a:p>
        </p:txBody>
      </p:sp>
      <p:sp>
        <p:nvSpPr>
          <p:cNvPr id="3" name="Content Placeholder 2">
            <a:extLst>
              <a:ext uri="{FF2B5EF4-FFF2-40B4-BE49-F238E27FC236}">
                <a16:creationId xmlns:a16="http://schemas.microsoft.com/office/drawing/2014/main" id="{D18013CE-FA76-40C0-A37D-DFEBC4E2358F}"/>
              </a:ext>
            </a:extLst>
          </p:cNvPr>
          <p:cNvSpPr>
            <a:spLocks noGrp="1"/>
          </p:cNvSpPr>
          <p:nvPr>
            <p:ph idx="1"/>
          </p:nvPr>
        </p:nvSpPr>
        <p:spPr/>
        <p:txBody>
          <a:bodyPr/>
          <a:lstStyle/>
          <a:p>
            <a:r>
              <a:rPr lang="en-US" dirty="0"/>
              <a:t>RQ1: Which algorithm is accurate for prediction for dissolution of a nonprofit organization.</a:t>
            </a:r>
          </a:p>
          <a:p>
            <a:r>
              <a:rPr lang="en-US" altLang="zh-CN" dirty="0"/>
              <a:t>RQ2</a:t>
            </a:r>
            <a:r>
              <a:rPr lang="zh-CN" altLang="en-US" dirty="0"/>
              <a:t>：</a:t>
            </a:r>
            <a:r>
              <a:rPr lang="en-US" dirty="0"/>
              <a:t>What predictors contribute to these </a:t>
            </a:r>
            <a:r>
              <a:rPr lang="en-US" altLang="zh-CN" dirty="0"/>
              <a:t>prediction</a:t>
            </a:r>
            <a:r>
              <a:rPr lang="en-US" dirty="0"/>
              <a:t> algorithms?</a:t>
            </a:r>
          </a:p>
          <a:p>
            <a:r>
              <a:rPr lang="en-US" altLang="zh-CN" dirty="0"/>
              <a:t>RQ3</a:t>
            </a:r>
            <a:r>
              <a:rPr lang="zh-CN" altLang="en-US" dirty="0"/>
              <a:t>：</a:t>
            </a:r>
            <a:r>
              <a:rPr lang="en-US" altLang="zh-CN" dirty="0"/>
              <a:t>Does the application of cost-sensitive algorithms improve the accuracy of the results.</a:t>
            </a:r>
            <a:endParaRPr lang="en-US" dirty="0"/>
          </a:p>
        </p:txBody>
      </p:sp>
    </p:spTree>
    <p:extLst>
      <p:ext uri="{BB962C8B-B14F-4D97-AF65-F5344CB8AC3E}">
        <p14:creationId xmlns:p14="http://schemas.microsoft.com/office/powerpoint/2010/main" val="32913773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F8DA8-7C91-4E98-8133-6080C8FF9B19}"/>
              </a:ext>
            </a:extLst>
          </p:cNvPr>
          <p:cNvSpPr>
            <a:spLocks noGrp="1"/>
          </p:cNvSpPr>
          <p:nvPr>
            <p:ph type="title"/>
          </p:nvPr>
        </p:nvSpPr>
        <p:spPr/>
        <p:txBody>
          <a:bodyPr/>
          <a:lstStyle/>
          <a:p>
            <a:r>
              <a:rPr lang="en-US" dirty="0"/>
              <a:t>Data and Methodology</a:t>
            </a:r>
          </a:p>
        </p:txBody>
      </p:sp>
      <p:sp>
        <p:nvSpPr>
          <p:cNvPr id="3" name="Content Placeholder 2">
            <a:extLst>
              <a:ext uri="{FF2B5EF4-FFF2-40B4-BE49-F238E27FC236}">
                <a16:creationId xmlns:a16="http://schemas.microsoft.com/office/drawing/2014/main" id="{095B1A70-59CD-4D9C-A8C9-B544DC9C8C2F}"/>
              </a:ext>
            </a:extLst>
          </p:cNvPr>
          <p:cNvSpPr>
            <a:spLocks noGrp="1"/>
          </p:cNvSpPr>
          <p:nvPr>
            <p:ph idx="1"/>
          </p:nvPr>
        </p:nvSpPr>
        <p:spPr/>
        <p:txBody>
          <a:bodyPr/>
          <a:lstStyle/>
          <a:p>
            <a:r>
              <a:rPr lang="en-US" dirty="0"/>
              <a:t>This study uses a Form 990 database, which contains all e-filings from 2011 to 2018. Considering the integrity of data, this study uses 2015 data for training purpose and 2016 data for testing purpose.</a:t>
            </a:r>
          </a:p>
          <a:p>
            <a:r>
              <a:rPr lang="en-US" dirty="0"/>
              <a:t>SQL is used to a query in the Form 990 data to list the all the unique (by tax year and EIN) records that indicated termination of operation and the year of termination. The selected records will be used to train the machine learning model and to test the generalization of the model.</a:t>
            </a:r>
          </a:p>
          <a:p>
            <a:endParaRPr lang="en-US" dirty="0"/>
          </a:p>
        </p:txBody>
      </p:sp>
    </p:spTree>
    <p:extLst>
      <p:ext uri="{BB962C8B-B14F-4D97-AF65-F5344CB8AC3E}">
        <p14:creationId xmlns:p14="http://schemas.microsoft.com/office/powerpoint/2010/main" val="198111736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A25A0-E4DB-4D69-96EE-AA0419160A19}"/>
              </a:ext>
            </a:extLst>
          </p:cNvPr>
          <p:cNvSpPr>
            <a:spLocks noGrp="1"/>
          </p:cNvSpPr>
          <p:nvPr>
            <p:ph type="title"/>
          </p:nvPr>
        </p:nvSpPr>
        <p:spPr/>
        <p:txBody>
          <a:bodyPr/>
          <a:lstStyle/>
          <a:p>
            <a:r>
              <a:rPr lang="en-US" dirty="0"/>
              <a:t>Imbalanced Data Preprocess</a:t>
            </a:r>
          </a:p>
        </p:txBody>
      </p:sp>
      <p:sp>
        <p:nvSpPr>
          <p:cNvPr id="3" name="Content Placeholder 2">
            <a:extLst>
              <a:ext uri="{FF2B5EF4-FFF2-40B4-BE49-F238E27FC236}">
                <a16:creationId xmlns:a16="http://schemas.microsoft.com/office/drawing/2014/main" id="{351CF519-E2A7-484F-902F-E6A320CE65EA}"/>
              </a:ext>
            </a:extLst>
          </p:cNvPr>
          <p:cNvSpPr>
            <a:spLocks noGrp="1"/>
          </p:cNvSpPr>
          <p:nvPr>
            <p:ph idx="1"/>
          </p:nvPr>
        </p:nvSpPr>
        <p:spPr/>
        <p:txBody>
          <a:bodyPr/>
          <a:lstStyle/>
          <a:p>
            <a:pPr marL="0" indent="0">
              <a:buNone/>
            </a:pPr>
            <a:r>
              <a:rPr lang="en-US" dirty="0"/>
              <a:t>The study uses an under-sampling technique to address the imbalanced training set. The training set includes 831 records that indicate discontinued operation in the electronically filed Form 990. The other 831 records that do not indicate discontinued operation are randomly selected from the e-filed population. The final training set used in this study includes 1662 records.</a:t>
            </a:r>
          </a:p>
          <a:p>
            <a:endParaRPr lang="en-US" dirty="0"/>
          </a:p>
        </p:txBody>
      </p:sp>
    </p:spTree>
    <p:extLst>
      <p:ext uri="{BB962C8B-B14F-4D97-AF65-F5344CB8AC3E}">
        <p14:creationId xmlns:p14="http://schemas.microsoft.com/office/powerpoint/2010/main" val="94025633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EF78D-7125-427D-A146-114422D8B303}"/>
              </a:ext>
            </a:extLst>
          </p:cNvPr>
          <p:cNvSpPr>
            <a:spLocks noGrp="1"/>
          </p:cNvSpPr>
          <p:nvPr>
            <p:ph type="title"/>
          </p:nvPr>
        </p:nvSpPr>
        <p:spPr/>
        <p:txBody>
          <a:bodyPr/>
          <a:lstStyle/>
          <a:p>
            <a:r>
              <a:rPr lang="en-US" dirty="0"/>
              <a:t>Evaluation Measurement</a:t>
            </a:r>
          </a:p>
        </p:txBody>
      </p:sp>
      <p:graphicFrame>
        <p:nvGraphicFramePr>
          <p:cNvPr id="8" name="Content Placeholder 7">
            <a:extLst>
              <a:ext uri="{FF2B5EF4-FFF2-40B4-BE49-F238E27FC236}">
                <a16:creationId xmlns:a16="http://schemas.microsoft.com/office/drawing/2014/main" id="{5B829A3F-F7FE-40B4-8A8D-FEE77BE3B301}"/>
              </a:ext>
            </a:extLst>
          </p:cNvPr>
          <p:cNvGraphicFramePr>
            <a:graphicFrameLocks noGrp="1"/>
          </p:cNvGraphicFramePr>
          <p:nvPr>
            <p:ph idx="1"/>
          </p:nvPr>
        </p:nvGraphicFramePr>
        <p:xfrm>
          <a:off x="1629103" y="1535560"/>
          <a:ext cx="5769916" cy="2243960"/>
        </p:xfrm>
        <a:graphic>
          <a:graphicData uri="http://schemas.openxmlformats.org/drawingml/2006/table">
            <a:tbl>
              <a:tblPr firstRow="1" firstCol="1" bandRow="1">
                <a:tableStyleId>{3C2FFA5D-87B4-456A-9821-1D502468CF0F}</a:tableStyleId>
              </a:tblPr>
              <a:tblGrid>
                <a:gridCol w="1237770">
                  <a:extLst>
                    <a:ext uri="{9D8B030D-6E8A-4147-A177-3AD203B41FA5}">
                      <a16:colId xmlns:a16="http://schemas.microsoft.com/office/drawing/2014/main" val="3792227152"/>
                    </a:ext>
                  </a:extLst>
                </a:gridCol>
                <a:gridCol w="1910928">
                  <a:extLst>
                    <a:ext uri="{9D8B030D-6E8A-4147-A177-3AD203B41FA5}">
                      <a16:colId xmlns:a16="http://schemas.microsoft.com/office/drawing/2014/main" val="459407050"/>
                    </a:ext>
                  </a:extLst>
                </a:gridCol>
                <a:gridCol w="2054700">
                  <a:extLst>
                    <a:ext uri="{9D8B030D-6E8A-4147-A177-3AD203B41FA5}">
                      <a16:colId xmlns:a16="http://schemas.microsoft.com/office/drawing/2014/main" val="3148827115"/>
                    </a:ext>
                  </a:extLst>
                </a:gridCol>
                <a:gridCol w="566518">
                  <a:extLst>
                    <a:ext uri="{9D8B030D-6E8A-4147-A177-3AD203B41FA5}">
                      <a16:colId xmlns:a16="http://schemas.microsoft.com/office/drawing/2014/main" val="1609345866"/>
                    </a:ext>
                  </a:extLst>
                </a:gridCol>
              </a:tblGrid>
              <a:tr h="384130">
                <a:tc gridSpan="4">
                  <a:txBody>
                    <a:bodyPr/>
                    <a:lstStyle/>
                    <a:p>
                      <a:pPr marL="0" marR="0" algn="ctr">
                        <a:lnSpc>
                          <a:spcPct val="107000"/>
                        </a:lnSpc>
                        <a:spcBef>
                          <a:spcPts val="0"/>
                        </a:spcBef>
                        <a:spcAft>
                          <a:spcPts val="0"/>
                        </a:spcAft>
                      </a:pPr>
                      <a:r>
                        <a:rPr lang="en-US" sz="1100" b="1" dirty="0">
                          <a:solidFill>
                            <a:schemeClr val="bg1"/>
                          </a:solidFill>
                          <a:effectLst/>
                        </a:rPr>
                        <a:t> Predicted </a:t>
                      </a:r>
                      <a:r>
                        <a:rPr lang="en-US" altLang="zh-CN" sz="1100" b="1" dirty="0">
                          <a:solidFill>
                            <a:schemeClr val="bg1"/>
                          </a:solidFill>
                          <a:effectLst/>
                        </a:rPr>
                        <a:t>C</a:t>
                      </a:r>
                      <a:r>
                        <a:rPr lang="en-US" sz="1100" b="1" dirty="0">
                          <a:solidFill>
                            <a:schemeClr val="bg1"/>
                          </a:solidFill>
                          <a:effectLst/>
                        </a:rPr>
                        <a:t>lass</a:t>
                      </a: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hMerge="1">
                  <a:txBody>
                    <a:bodyPr/>
                    <a:lstStyle/>
                    <a:p>
                      <a:pPr marL="0" marR="0" algn="ctr">
                        <a:lnSpc>
                          <a:spcPct val="107000"/>
                        </a:lnSpc>
                        <a:spcBef>
                          <a:spcPts val="0"/>
                        </a:spcBef>
                        <a:spcAft>
                          <a:spcPts val="0"/>
                        </a:spcAft>
                      </a:pP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71271154"/>
                  </a:ext>
                </a:extLst>
              </a:tr>
              <a:tr h="707440">
                <a:tc>
                  <a:txBody>
                    <a:bodyPr/>
                    <a:lstStyle/>
                    <a:p>
                      <a:pPr marL="0" marR="0" algn="ctr">
                        <a:lnSpc>
                          <a:spcPct val="107000"/>
                        </a:lnSpc>
                        <a:spcBef>
                          <a:spcPts val="0"/>
                        </a:spcBef>
                        <a:spcAft>
                          <a:spcPts val="0"/>
                        </a:spcAft>
                      </a:pPr>
                      <a:r>
                        <a:rPr lang="en-US" sz="1100" b="1">
                          <a:solidFill>
                            <a:schemeClr val="bg1"/>
                          </a:solidFill>
                          <a:effectLst/>
                        </a:rPr>
                        <a:t>True Class</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dirty="0">
                          <a:solidFill>
                            <a:schemeClr val="bg1"/>
                          </a:solidFill>
                          <a:effectLst/>
                        </a:rPr>
                        <a:t>Positive</a:t>
                      </a: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dirty="0">
                          <a:solidFill>
                            <a:schemeClr val="bg1"/>
                          </a:solidFill>
                          <a:effectLst/>
                        </a:rPr>
                        <a:t>Negative</a:t>
                      </a: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a:solidFill>
                            <a:schemeClr val="bg1"/>
                          </a:solidFill>
                          <a:effectLst/>
                        </a:rPr>
                        <a:t>Total</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extLst>
                  <a:ext uri="{0D108BD9-81ED-4DB2-BD59-A6C34878D82A}">
                    <a16:rowId xmlns:a16="http://schemas.microsoft.com/office/drawing/2014/main" val="3650915005"/>
                  </a:ext>
                </a:extLst>
              </a:tr>
              <a:tr h="384130">
                <a:tc>
                  <a:txBody>
                    <a:bodyPr/>
                    <a:lstStyle/>
                    <a:p>
                      <a:pPr marL="0" marR="0" algn="ctr">
                        <a:lnSpc>
                          <a:spcPct val="107000"/>
                        </a:lnSpc>
                        <a:spcBef>
                          <a:spcPts val="0"/>
                        </a:spcBef>
                        <a:spcAft>
                          <a:spcPts val="0"/>
                        </a:spcAft>
                      </a:pPr>
                      <a:r>
                        <a:rPr lang="en-US" sz="1100" b="1">
                          <a:solidFill>
                            <a:schemeClr val="bg1"/>
                          </a:solidFill>
                          <a:effectLst/>
                        </a:rPr>
                        <a:t>Positive</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dirty="0">
                          <a:solidFill>
                            <a:schemeClr val="bg1"/>
                          </a:solidFill>
                          <a:effectLst/>
                        </a:rPr>
                        <a:t>True Positive (TP)</a:t>
                      </a: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dirty="0">
                          <a:solidFill>
                            <a:schemeClr val="bg1"/>
                          </a:solidFill>
                          <a:effectLst/>
                        </a:rPr>
                        <a:t>False Negative (FN)</a:t>
                      </a: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a:solidFill>
                            <a:schemeClr val="bg1"/>
                          </a:solidFill>
                          <a:effectLst/>
                        </a:rPr>
                        <a:t>p</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extLst>
                  <a:ext uri="{0D108BD9-81ED-4DB2-BD59-A6C34878D82A}">
                    <a16:rowId xmlns:a16="http://schemas.microsoft.com/office/drawing/2014/main" val="2036996496"/>
                  </a:ext>
                </a:extLst>
              </a:tr>
              <a:tr h="384130">
                <a:tc>
                  <a:txBody>
                    <a:bodyPr/>
                    <a:lstStyle/>
                    <a:p>
                      <a:pPr marL="0" marR="0" algn="ctr">
                        <a:lnSpc>
                          <a:spcPct val="107000"/>
                        </a:lnSpc>
                        <a:spcBef>
                          <a:spcPts val="0"/>
                        </a:spcBef>
                        <a:spcAft>
                          <a:spcPts val="0"/>
                        </a:spcAft>
                      </a:pPr>
                      <a:r>
                        <a:rPr lang="en-US" sz="1100" b="1">
                          <a:solidFill>
                            <a:schemeClr val="bg1"/>
                          </a:solidFill>
                          <a:effectLst/>
                        </a:rPr>
                        <a:t>Negative</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a:solidFill>
                            <a:schemeClr val="bg1"/>
                          </a:solidFill>
                          <a:effectLst/>
                        </a:rPr>
                        <a:t>False Positive (FP)</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dirty="0">
                          <a:solidFill>
                            <a:schemeClr val="bg1"/>
                          </a:solidFill>
                          <a:effectLst/>
                        </a:rPr>
                        <a:t>True Negative (TN)</a:t>
                      </a: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dirty="0">
                          <a:solidFill>
                            <a:schemeClr val="bg1"/>
                          </a:solidFill>
                          <a:effectLst/>
                        </a:rPr>
                        <a:t>n</a:t>
                      </a: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extLst>
                  <a:ext uri="{0D108BD9-81ED-4DB2-BD59-A6C34878D82A}">
                    <a16:rowId xmlns:a16="http://schemas.microsoft.com/office/drawing/2014/main" val="2486303150"/>
                  </a:ext>
                </a:extLst>
              </a:tr>
              <a:tr h="384130">
                <a:tc>
                  <a:txBody>
                    <a:bodyPr/>
                    <a:lstStyle/>
                    <a:p>
                      <a:pPr marL="0" marR="0" algn="ctr">
                        <a:lnSpc>
                          <a:spcPct val="107000"/>
                        </a:lnSpc>
                        <a:spcBef>
                          <a:spcPts val="0"/>
                        </a:spcBef>
                        <a:spcAft>
                          <a:spcPts val="0"/>
                        </a:spcAft>
                      </a:pPr>
                      <a:r>
                        <a:rPr lang="en-US" sz="1100" b="1">
                          <a:solidFill>
                            <a:schemeClr val="bg1"/>
                          </a:solidFill>
                          <a:effectLst/>
                        </a:rPr>
                        <a:t>Total</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a:solidFill>
                            <a:schemeClr val="bg1"/>
                          </a:solidFill>
                          <a:effectLst/>
                        </a:rPr>
                        <a:t>p'</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a:solidFill>
                            <a:schemeClr val="bg1"/>
                          </a:solidFill>
                          <a:effectLst/>
                        </a:rPr>
                        <a:t>n'</a:t>
                      </a:r>
                      <a:endParaRPr lang="en-US" sz="1100" b="1">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tc>
                  <a:txBody>
                    <a:bodyPr/>
                    <a:lstStyle/>
                    <a:p>
                      <a:pPr marL="0" marR="0" algn="ctr">
                        <a:lnSpc>
                          <a:spcPct val="107000"/>
                        </a:lnSpc>
                        <a:spcBef>
                          <a:spcPts val="0"/>
                        </a:spcBef>
                        <a:spcAft>
                          <a:spcPts val="0"/>
                        </a:spcAft>
                      </a:pPr>
                      <a:r>
                        <a:rPr lang="en-US" sz="1100" b="1" dirty="0">
                          <a:solidFill>
                            <a:schemeClr val="bg1"/>
                          </a:solidFill>
                          <a:effectLst/>
                        </a:rPr>
                        <a:t>N</a:t>
                      </a:r>
                      <a:endParaRPr lang="en-US" sz="1100" b="1" dirty="0">
                        <a:solidFill>
                          <a:schemeClr val="bg1"/>
                        </a:solidFill>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gradFill flip="none" rotWithShape="1">
                      <a:gsLst>
                        <a:gs pos="0">
                          <a:srgbClr val="F4848C">
                            <a:shade val="30000"/>
                            <a:satMod val="115000"/>
                          </a:srgbClr>
                        </a:gs>
                        <a:gs pos="50000">
                          <a:srgbClr val="F4848C">
                            <a:shade val="67500"/>
                            <a:satMod val="115000"/>
                          </a:srgbClr>
                        </a:gs>
                        <a:gs pos="100000">
                          <a:srgbClr val="F4848C">
                            <a:shade val="100000"/>
                            <a:satMod val="115000"/>
                          </a:srgbClr>
                        </a:gs>
                      </a:gsLst>
                      <a:lin ang="18900000" scaled="1"/>
                      <a:tileRect/>
                    </a:gradFill>
                  </a:tcPr>
                </a:tc>
                <a:extLst>
                  <a:ext uri="{0D108BD9-81ED-4DB2-BD59-A6C34878D82A}">
                    <a16:rowId xmlns:a16="http://schemas.microsoft.com/office/drawing/2014/main" val="1979809115"/>
                  </a:ext>
                </a:extLst>
              </a:tr>
            </a:tbl>
          </a:graphicData>
        </a:graphic>
      </p:graphicFrame>
      <p:sp>
        <p:nvSpPr>
          <p:cNvPr id="9" name="TextBox 8">
            <a:extLst>
              <a:ext uri="{FF2B5EF4-FFF2-40B4-BE49-F238E27FC236}">
                <a16:creationId xmlns:a16="http://schemas.microsoft.com/office/drawing/2014/main" id="{218AD85D-5B4E-4CF7-94F5-D4BEBC2B11BC}"/>
              </a:ext>
            </a:extLst>
          </p:cNvPr>
          <p:cNvSpPr txBox="1"/>
          <p:nvPr/>
        </p:nvSpPr>
        <p:spPr>
          <a:xfrm>
            <a:off x="382427" y="3992680"/>
            <a:ext cx="8658545" cy="2031325"/>
          </a:xfrm>
          <a:prstGeom prst="rect">
            <a:avLst/>
          </a:prstGeom>
          <a:noFill/>
        </p:spPr>
        <p:txBody>
          <a:bodyPr wrap="square" rtlCol="0">
            <a:spAutoFit/>
          </a:bodyPr>
          <a:lstStyle/>
          <a:p>
            <a:r>
              <a:rPr lang="en-US" dirty="0"/>
              <a:t>The ROC space defines the X axis is defined as false positive rate (FPR) and the </a:t>
            </a:r>
            <a:r>
              <a:rPr lang="en-US" dirty="0" err="1"/>
              <a:t>the</a:t>
            </a:r>
            <a:r>
              <a:rPr lang="en-US" dirty="0"/>
              <a:t> Y axis is </a:t>
            </a:r>
            <a:r>
              <a:rPr lang="en-US" dirty="0" err="1"/>
              <a:t>denifed</a:t>
            </a:r>
            <a:r>
              <a:rPr lang="en-US" dirty="0"/>
              <a:t> as true positive rate (TPR). Each classifier with a given class distribution and cost matrix is represented by a point (FP, TP) on the ROC curve. For a model that produces a continuous output TPR and FPR vary as the threshold varies between 0 and 1 (</a:t>
            </a:r>
            <a:r>
              <a:rPr lang="en-US" u="sng" dirty="0" err="1">
                <a:hlinkClick r:id="rId3"/>
              </a:rPr>
              <a:t>Jin</a:t>
            </a:r>
            <a:r>
              <a:rPr lang="en-US" u="sng" dirty="0">
                <a:hlinkClick r:id="rId3"/>
              </a:rPr>
              <a:t> Huang ; C.X. Ling</a:t>
            </a:r>
            <a:r>
              <a:rPr lang="en-US" dirty="0"/>
              <a:t>). The resulting curve is called the ROC curve. Given two classifiers, we can say that the one with higher AUC value is better than the other one (</a:t>
            </a:r>
            <a:r>
              <a:rPr lang="en-US" dirty="0" err="1"/>
              <a:t>Alpaydin</a:t>
            </a:r>
            <a:r>
              <a:rPr lang="en-US" dirty="0"/>
              <a:t>, 2014).</a:t>
            </a:r>
          </a:p>
        </p:txBody>
      </p:sp>
    </p:spTree>
    <p:extLst>
      <p:ext uri="{BB962C8B-B14F-4D97-AF65-F5344CB8AC3E}">
        <p14:creationId xmlns:p14="http://schemas.microsoft.com/office/powerpoint/2010/main" val="2160703886"/>
      </p:ext>
    </p:extLst>
  </p:cSld>
  <p:clrMapOvr>
    <a:masterClrMapping/>
  </p:clrMapOvr>
  <p:transition spd="slow">
    <p:push dir="u"/>
  </p:transition>
</p:sld>
</file>

<file path=ppt/theme/theme1.xml><?xml version="1.0" encoding="utf-8"?>
<a:theme xmlns:a="http://schemas.openxmlformats.org/drawingml/2006/main" name="RUTemplate_Formata_B">
  <a:themeElements>
    <a:clrScheme name="RUTemplate_Formata_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Template_Formata_B">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Template_Formata_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Template_Formata_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Template_Formata_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Template_Formata_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Template_Formata_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Template_Formata_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Template_Formata_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Template_Formata_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Template_Formata_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Template_Formata_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Template_Formata_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Template_Formata_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30643</TotalTime>
  <Words>577</Words>
  <Application>Microsoft Office PowerPoint</Application>
  <PresentationFormat>On-screen Show (4:3)</PresentationFormat>
  <Paragraphs>54</Paragraphs>
  <Slides>13</Slides>
  <Notes>13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0" baseType="lpstr">
      <vt:lpstr>Lucida Grande</vt:lpstr>
      <vt:lpstr>Arial</vt:lpstr>
      <vt:lpstr>Calibri</vt:lpstr>
      <vt:lpstr>Verdana</vt:lpstr>
      <vt:lpstr>RUTemplate_Formata_B</vt:lpstr>
      <vt:lpstr>Custom Design</vt:lpstr>
      <vt:lpstr>Worksheet</vt:lpstr>
      <vt:lpstr>Using Supervised Learning Algorithms to Predict Discontinued Operations in Nonprofit Institutions</vt:lpstr>
      <vt:lpstr>Background and Introduction</vt:lpstr>
      <vt:lpstr>PowerPoint Presentation</vt:lpstr>
      <vt:lpstr>Predicting Factors</vt:lpstr>
      <vt:lpstr>Predicting Factors</vt:lpstr>
      <vt:lpstr>Research Questions</vt:lpstr>
      <vt:lpstr>Data and Methodology</vt:lpstr>
      <vt:lpstr>Imbalanced Data Preprocess</vt:lpstr>
      <vt:lpstr>Evaluation Measurement</vt:lpstr>
      <vt:lpstr>Results</vt:lpstr>
      <vt:lpstr>Results with cost-sensitive algorithm</vt:lpstr>
      <vt:lpstr>Conclusion</vt:lpstr>
      <vt:lpstr>PowerPoint Presentation</vt:lpstr>
    </vt:vector>
  </TitlesOfParts>
  <Company>University Relations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eburris</dc:creator>
  <cp:lastModifiedBy>Wu Chengzhang</cp:lastModifiedBy>
  <cp:revision>1679</cp:revision>
  <cp:lastPrinted>2018-04-06T03:59:44Z</cp:lastPrinted>
  <dcterms:created xsi:type="dcterms:W3CDTF">2017-04-17T15:51:49Z</dcterms:created>
  <dcterms:modified xsi:type="dcterms:W3CDTF">2021-11-04T16:01:23Z</dcterms:modified>
</cp:coreProperties>
</file>